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D9F75050-0E15-4C5B-92B0-66D068882F1F}" type="datetimeFigureOut">
              <a:rPr lang="tr-TR" smtClean="0"/>
              <a:pPr/>
              <a:t>27.12.2022</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27.12.2022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27.12.2022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27.12.2022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27.12.2022</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27.12.2022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27.12.2022</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D9F75050-0E15-4C5B-92B0-66D068882F1F}" type="datetimeFigureOut">
              <a:rPr lang="tr-TR" smtClean="0"/>
              <a:pPr/>
              <a:t>27.12.2022</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D9F75050-0E15-4C5B-92B0-66D068882F1F}" type="datetimeFigureOut">
              <a:rPr lang="tr-TR" smtClean="0"/>
              <a:pPr/>
              <a:t>27.12.2022</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D9F75050-0E15-4C5B-92B0-66D068882F1F}" type="datetimeFigureOut">
              <a:rPr lang="tr-TR" smtClean="0"/>
              <a:pPr/>
              <a:t>27.12.2022</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D9F75050-0E15-4C5B-92B0-66D068882F1F}" type="datetimeFigureOut">
              <a:rPr lang="tr-TR" smtClean="0"/>
              <a:pPr/>
              <a:t>27.12.2022</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B1DEFA8C-F947-479F-BE07-76B6B3F80BF1}"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9F75050-0E15-4C5B-92B0-66D068882F1F}" type="datetimeFigureOut">
              <a:rPr lang="tr-TR" smtClean="0"/>
              <a:pPr/>
              <a:t>27.12.2022</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a:bodyPr>
          <a:lstStyle/>
          <a:p>
            <a:r>
              <a:rPr lang="tr-TR" sz="2000" dirty="0" smtClean="0"/>
              <a:t>Kriz Ne Demektir? </a:t>
            </a:r>
          </a:p>
          <a:p>
            <a:r>
              <a:rPr lang="tr-TR" sz="2000" dirty="0" smtClean="0"/>
              <a:t>Günlük yaşam deneyimlerimizin ve kontrolümüzün dışında gelişen, çoğu zaman ani gelen ve şiddetli bir etkiye sahip olan, baş etme kapasitemizi aşan ve belirli bir gerilim, zorlanma, kaygı ya da çatışma yaratan olay ve durumlar genel anlamda "kriz" adı altında toplanır.</a:t>
            </a:r>
          </a:p>
          <a:p>
            <a:pPr>
              <a:buNone/>
            </a:pPr>
            <a:endParaRPr lang="tr-TR" sz="2000" dirty="0" smtClean="0"/>
          </a:p>
          <a:p>
            <a:endParaRPr lang="tr-TR" sz="2000" dirty="0" smtClean="0"/>
          </a:p>
          <a:p>
            <a:r>
              <a:rPr lang="tr-TR" sz="2000" dirty="0" smtClean="0"/>
              <a:t>Travma ise; kriz yaratan olaylar sonrasında hayatın normal akışını ve işlevini engelleyen yoğun korku, dehşet, çaresizlik duygularına yol açan sarsıcı yaşantılardır.</a:t>
            </a:r>
            <a:endParaRPr lang="tr-TR" sz="2000" dirty="0"/>
          </a:p>
        </p:txBody>
      </p:sp>
      <p:sp>
        <p:nvSpPr>
          <p:cNvPr id="3" name="2 Başlık"/>
          <p:cNvSpPr>
            <a:spLocks noGrp="1"/>
          </p:cNvSpPr>
          <p:nvPr>
            <p:ph type="title"/>
          </p:nvPr>
        </p:nvSpPr>
        <p:spPr/>
        <p:txBody>
          <a:bodyPr>
            <a:normAutofit fontScale="90000"/>
          </a:bodyPr>
          <a:lstStyle/>
          <a:p>
            <a:r>
              <a:rPr lang="tr-TR" dirty="0" smtClean="0"/>
              <a:t>TRAVMA VE KRİZE MÜDAHALE YOL HARİTASI </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51520" y="1481328"/>
            <a:ext cx="8712968" cy="5260040"/>
          </a:xfrm>
        </p:spPr>
        <p:txBody>
          <a:bodyPr>
            <a:normAutofit fontScale="70000" lnSpcReduction="20000"/>
          </a:bodyPr>
          <a:lstStyle/>
          <a:p>
            <a:r>
              <a:rPr lang="tr-TR" b="1" dirty="0" smtClean="0"/>
              <a:t>Okul Müdürünün Görevleri: </a:t>
            </a:r>
          </a:p>
          <a:p>
            <a:pPr lvl="1"/>
            <a:r>
              <a:rPr lang="tr-TR" dirty="0" smtClean="0"/>
              <a:t>1. </a:t>
            </a:r>
            <a:r>
              <a:rPr lang="tr-TR" dirty="0" err="1" smtClean="0"/>
              <a:t>Psikososyal</a:t>
            </a:r>
            <a:r>
              <a:rPr lang="tr-TR" dirty="0" smtClean="0"/>
              <a:t> Müdahale Birimine başkanlık eder. </a:t>
            </a:r>
          </a:p>
          <a:p>
            <a:pPr lvl="1"/>
            <a:endParaRPr lang="tr-TR" dirty="0" smtClean="0"/>
          </a:p>
          <a:p>
            <a:pPr lvl="1"/>
            <a:r>
              <a:rPr lang="tr-TR" dirty="0" smtClean="0"/>
              <a:t>2. Okulda </a:t>
            </a:r>
            <a:r>
              <a:rPr lang="tr-TR" dirty="0" err="1" smtClean="0"/>
              <a:t>psikososyal</a:t>
            </a:r>
            <a:r>
              <a:rPr lang="tr-TR" dirty="0" smtClean="0"/>
              <a:t> müdahale hizmetlerine yönelik çalışmaları kolaylaştırıcı ve zenginleştirici tedbirlerin alınması yönünde tüm olanakları harekete geçirir. </a:t>
            </a:r>
          </a:p>
          <a:p>
            <a:pPr lvl="1"/>
            <a:endParaRPr lang="tr-TR" dirty="0" smtClean="0"/>
          </a:p>
          <a:p>
            <a:pPr lvl="1"/>
            <a:r>
              <a:rPr lang="tr-TR" dirty="0" smtClean="0"/>
              <a:t>3. Okul ortamında öğrencilerin </a:t>
            </a:r>
            <a:r>
              <a:rPr lang="tr-TR" dirty="0" err="1" smtClean="0"/>
              <a:t>travmatik</a:t>
            </a:r>
            <a:r>
              <a:rPr lang="tr-TR" dirty="0" smtClean="0"/>
              <a:t> / zorlu yaşam olaylarına (fiziksel ve duygusal şiddet, istismar, ihmal vb.) maruz kalmamaları için gerekli tedbirleri alır. </a:t>
            </a:r>
          </a:p>
          <a:p>
            <a:pPr lvl="1"/>
            <a:endParaRPr lang="tr-TR" dirty="0" smtClean="0"/>
          </a:p>
          <a:p>
            <a:pPr lvl="1"/>
            <a:r>
              <a:rPr lang="tr-TR" dirty="0" smtClean="0"/>
              <a:t>4. Acil durumlarda başvurulacak kurum ve kişilerin telefon kayıtlarını tutar. (emniyet, ambulans, itfaiye, okul çalışanları vb.) ve gerektiğinde bağlantı kurar. </a:t>
            </a:r>
          </a:p>
          <a:p>
            <a:pPr lvl="1"/>
            <a:endParaRPr lang="tr-TR" dirty="0" smtClean="0"/>
          </a:p>
          <a:p>
            <a:pPr lvl="1"/>
            <a:r>
              <a:rPr lang="tr-TR" dirty="0" smtClean="0"/>
              <a:t>5. </a:t>
            </a:r>
            <a:r>
              <a:rPr lang="tr-TR" dirty="0" err="1" smtClean="0"/>
              <a:t>Travmatik</a:t>
            </a:r>
            <a:r>
              <a:rPr lang="tr-TR" dirty="0" smtClean="0"/>
              <a:t> yaşantıya maruz kalmış öğrencilerin sağlık kurumlarına sevkini sağlar ve durumlarını izleyerek gereken tedbirleri alır. </a:t>
            </a:r>
          </a:p>
          <a:p>
            <a:pPr lvl="1"/>
            <a:endParaRPr lang="tr-TR" dirty="0" smtClean="0"/>
          </a:p>
          <a:p>
            <a:pPr lvl="1"/>
            <a:r>
              <a:rPr lang="tr-TR" dirty="0" smtClean="0"/>
              <a:t>6. </a:t>
            </a:r>
            <a:r>
              <a:rPr lang="tr-TR" dirty="0" err="1" smtClean="0"/>
              <a:t>Travmatik</a:t>
            </a:r>
            <a:r>
              <a:rPr lang="tr-TR" dirty="0" smtClean="0"/>
              <a:t>/zorlu yaşam olayına maruz kalan veya etkilenen öğrencilerin devam/devamsızlık durumlarıyla ilgili izleme çalışmalarının yapılmasını ve gereken önlemlerin alınmasını sağlar.</a:t>
            </a:r>
          </a:p>
          <a:p>
            <a:pPr lvl="1"/>
            <a:endParaRPr lang="tr-TR" dirty="0" smtClean="0"/>
          </a:p>
          <a:p>
            <a:pPr lvl="1"/>
            <a:r>
              <a:rPr lang="tr-TR" dirty="0" smtClean="0"/>
              <a:t> 7. Acil durumlarda okulda bulunmayan </a:t>
            </a:r>
            <a:r>
              <a:rPr lang="tr-TR" dirty="0" err="1" smtClean="0"/>
              <a:t>psikososyal</a:t>
            </a:r>
            <a:r>
              <a:rPr lang="tr-TR" dirty="0" smtClean="0"/>
              <a:t> müdahale okul ekip üyelerini bilgilendirir. </a:t>
            </a:r>
            <a:endParaRPr lang="tr-TR" dirty="0"/>
          </a:p>
        </p:txBody>
      </p:sp>
      <p:sp>
        <p:nvSpPr>
          <p:cNvPr id="3" name="2 Başlık"/>
          <p:cNvSpPr>
            <a:spLocks noGrp="1"/>
          </p:cNvSpPr>
          <p:nvPr>
            <p:ph type="title"/>
          </p:nvPr>
        </p:nvSpPr>
        <p:spPr/>
        <p:txBody>
          <a:bodyPr>
            <a:normAutofit/>
          </a:bodyPr>
          <a:lstStyle/>
          <a:p>
            <a:r>
              <a:rPr lang="tr-TR" sz="2800" dirty="0" smtClean="0"/>
              <a:t>OKUL PSİKOSOSYAL, KORUMA, ÖNLEME VE MÜDAHALE EKİBİ ÜYELERİ</a:t>
            </a:r>
            <a:endParaRPr lang="tr-TR"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32656"/>
            <a:ext cx="8229600" cy="5674635"/>
          </a:xfrm>
        </p:spPr>
        <p:txBody>
          <a:bodyPr>
            <a:normAutofit fontScale="77500" lnSpcReduction="20000"/>
          </a:bodyPr>
          <a:lstStyle/>
          <a:p>
            <a:r>
              <a:rPr lang="tr-TR" b="1" dirty="0" smtClean="0"/>
              <a:t>Psikolojik Danışmanın Görevleri: </a:t>
            </a:r>
          </a:p>
          <a:p>
            <a:pPr lvl="1"/>
            <a:r>
              <a:rPr lang="tr-TR" dirty="0" smtClean="0"/>
              <a:t>1. Yaşanan, </a:t>
            </a:r>
            <a:r>
              <a:rPr lang="tr-TR" dirty="0" err="1" smtClean="0"/>
              <a:t>travmatik</a:t>
            </a:r>
            <a:r>
              <a:rPr lang="tr-TR" dirty="0" smtClean="0"/>
              <a:t>/zorlu yaşam olayına maruz kalmış öğrencilere götürülecek rehberlik ve psikolojik danışma hizmetlerinde öğrencinin yanında, öğretmenleri, ailesi, arkadaşları gibi yakın çevresinin de </a:t>
            </a:r>
            <a:r>
              <a:rPr lang="tr-TR" dirty="0" err="1" smtClean="0"/>
              <a:t>psikososyal</a:t>
            </a:r>
            <a:r>
              <a:rPr lang="tr-TR" dirty="0" smtClean="0"/>
              <a:t> müdahale sürecine katılımını sağlar. </a:t>
            </a:r>
          </a:p>
          <a:p>
            <a:pPr lvl="1"/>
            <a:endParaRPr lang="tr-TR" dirty="0" smtClean="0"/>
          </a:p>
          <a:p>
            <a:pPr lvl="1"/>
            <a:r>
              <a:rPr lang="tr-TR" dirty="0" smtClean="0"/>
              <a:t>2. Yaşanan, </a:t>
            </a:r>
            <a:r>
              <a:rPr lang="tr-TR" dirty="0" err="1" smtClean="0"/>
              <a:t>travmatik</a:t>
            </a:r>
            <a:r>
              <a:rPr lang="tr-TR" dirty="0" smtClean="0"/>
              <a:t>/zorlu yaşam olayları sonrasında bu yaşantıya maruz kalmış öğrencilerle ilgili olarak izleme dosyası oluşturur doldurur ve gelişen sürece yönelik olarak dosya bilgilerini günceller.</a:t>
            </a:r>
          </a:p>
          <a:p>
            <a:pPr lvl="1"/>
            <a:endParaRPr lang="tr-TR" dirty="0" smtClean="0"/>
          </a:p>
          <a:p>
            <a:pPr lvl="1"/>
            <a:r>
              <a:rPr lang="tr-TR" dirty="0" smtClean="0"/>
              <a:t> 3. Yaşanan, </a:t>
            </a:r>
            <a:r>
              <a:rPr lang="tr-TR" dirty="0" err="1" smtClean="0"/>
              <a:t>travmatik</a:t>
            </a:r>
            <a:r>
              <a:rPr lang="tr-TR" dirty="0" smtClean="0"/>
              <a:t>/zorlu yaşam olayları ortadan kalktığında </a:t>
            </a:r>
            <a:r>
              <a:rPr lang="tr-TR" dirty="0" err="1" smtClean="0"/>
              <a:t>Psikososyal</a:t>
            </a:r>
            <a:r>
              <a:rPr lang="tr-TR" dirty="0" smtClean="0"/>
              <a:t> Müdahale Hizmetleri Okul Ekibi üyeleri ile dayanışma toplantıları düzenlenmesini önerir. Bu toplantılarda yapılanlar ve yapılmayanlar konuşulur. Etkilenen ekip üyeleri için yapılabileceklerin belirlenmesi sağlanır.</a:t>
            </a:r>
          </a:p>
          <a:p>
            <a:pPr lvl="1"/>
            <a:endParaRPr lang="tr-TR" dirty="0" smtClean="0"/>
          </a:p>
          <a:p>
            <a:pPr lvl="1"/>
            <a:r>
              <a:rPr lang="tr-TR" dirty="0" smtClean="0"/>
              <a:t> 4. </a:t>
            </a:r>
            <a:r>
              <a:rPr lang="tr-TR" dirty="0" err="1" smtClean="0"/>
              <a:t>Psikososyal</a:t>
            </a:r>
            <a:r>
              <a:rPr lang="tr-TR" dirty="0" smtClean="0"/>
              <a:t> müdahale ile ilgili konularda okul çalışanlarına, ailelere ve öğrencilere bilgilendirme çalışmaları ve psikolojik destek sağlar.</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20688"/>
            <a:ext cx="8229600" cy="5386603"/>
          </a:xfrm>
        </p:spPr>
        <p:txBody>
          <a:bodyPr/>
          <a:lstStyle/>
          <a:p>
            <a:r>
              <a:rPr lang="tr-TR" b="1" dirty="0" smtClean="0"/>
              <a:t>Sınıf Öğretmeninin Görevleri: </a:t>
            </a:r>
          </a:p>
          <a:p>
            <a:endParaRPr lang="tr-TR" dirty="0" smtClean="0"/>
          </a:p>
          <a:p>
            <a:pPr lvl="1"/>
            <a:r>
              <a:rPr lang="tr-TR" dirty="0" smtClean="0"/>
              <a:t>1. Okul eylem planı doğrultusunda öğrenci ve velilere yönelik bilgilendirme toplantılarına katılır. </a:t>
            </a:r>
          </a:p>
          <a:p>
            <a:pPr lvl="1"/>
            <a:endParaRPr lang="tr-TR" dirty="0" smtClean="0"/>
          </a:p>
          <a:p>
            <a:pPr lvl="1"/>
            <a:r>
              <a:rPr lang="tr-TR" dirty="0" smtClean="0"/>
              <a:t>2. Sınıfında </a:t>
            </a:r>
            <a:r>
              <a:rPr lang="tr-TR" dirty="0" err="1" smtClean="0"/>
              <a:t>Travmatik</a:t>
            </a:r>
            <a:r>
              <a:rPr lang="tr-TR" dirty="0" smtClean="0"/>
              <a:t> yaşantıya maruz kalmış yada risk altında olduğu düşünülen öğrencilere yapılabilecekler konusunda Okul Psikolojik Danışma Servisi ile işbirliği yaparak gerekli önlemleri alır. </a:t>
            </a:r>
          </a:p>
          <a:p>
            <a:pPr lvl="1"/>
            <a:endParaRPr lang="tr-TR" dirty="0" smtClean="0"/>
          </a:p>
          <a:p>
            <a:pPr lvl="1"/>
            <a:r>
              <a:rPr lang="tr-TR" dirty="0" smtClean="0"/>
              <a:t>3. </a:t>
            </a:r>
            <a:r>
              <a:rPr lang="tr-TR" dirty="0" err="1" smtClean="0"/>
              <a:t>Psikososyal</a:t>
            </a:r>
            <a:r>
              <a:rPr lang="tr-TR" dirty="0" smtClean="0"/>
              <a:t> Müdahale Hizmetleri kapsamında kendisine verilen görevleri yapar</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Velinin Görevleri: </a:t>
            </a:r>
          </a:p>
          <a:p>
            <a:endParaRPr lang="tr-TR" dirty="0" smtClean="0"/>
          </a:p>
          <a:p>
            <a:pPr lvl="1"/>
            <a:r>
              <a:rPr lang="tr-TR" dirty="0" smtClean="0"/>
              <a:t>1. Velileri krizden haberdar eder. </a:t>
            </a:r>
          </a:p>
          <a:p>
            <a:pPr lvl="1"/>
            <a:endParaRPr lang="tr-TR" dirty="0" smtClean="0"/>
          </a:p>
          <a:p>
            <a:pPr lvl="1"/>
            <a:r>
              <a:rPr lang="tr-TR" dirty="0" smtClean="0"/>
              <a:t>2. Veli ihtiyaçlarını belirler ve ekip üyelerine bilgi verir.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251520" y="332656"/>
            <a:ext cx="8435280" cy="5976664"/>
          </a:xfrm>
        </p:spPr>
        <p:txBody>
          <a:bodyPr>
            <a:normAutofit fontScale="85000" lnSpcReduction="20000"/>
          </a:bodyPr>
          <a:lstStyle/>
          <a:p>
            <a:r>
              <a:rPr lang="tr-TR" dirty="0" err="1" smtClean="0"/>
              <a:t>Psikososyal</a:t>
            </a:r>
            <a:r>
              <a:rPr lang="tr-TR" dirty="0" smtClean="0"/>
              <a:t> Müdahale Hizmetleri Okul Ekibinin Görevleri:</a:t>
            </a:r>
          </a:p>
          <a:p>
            <a:endParaRPr lang="tr-TR" dirty="0" smtClean="0"/>
          </a:p>
          <a:p>
            <a:pPr lvl="1"/>
            <a:r>
              <a:rPr lang="tr-TR" dirty="0" smtClean="0"/>
              <a:t> 1. Olası </a:t>
            </a:r>
            <a:r>
              <a:rPr lang="tr-TR" dirty="0" err="1" smtClean="0"/>
              <a:t>travmatik</a:t>
            </a:r>
            <a:r>
              <a:rPr lang="tr-TR" dirty="0" smtClean="0"/>
              <a:t>/zorlu yaşam olaylarına karşı okul genelinde alınması gereken tedbirler, bilgilendirmeler ve sunulacak hizmetler açısından gerekli çalışmaları kapsayan okul eylem planını hazırlar. </a:t>
            </a:r>
          </a:p>
          <a:p>
            <a:pPr lvl="1"/>
            <a:endParaRPr lang="tr-TR" dirty="0" smtClean="0"/>
          </a:p>
          <a:p>
            <a:pPr lvl="1"/>
            <a:r>
              <a:rPr lang="tr-TR" dirty="0" smtClean="0"/>
              <a:t>2. Yaşanan, yaşanabilecek </a:t>
            </a:r>
            <a:r>
              <a:rPr lang="tr-TR" dirty="0" err="1" smtClean="0"/>
              <a:t>travmatik</a:t>
            </a:r>
            <a:r>
              <a:rPr lang="tr-TR" dirty="0" smtClean="0"/>
              <a:t>/zorlu yaşam olayının özelliğine göre okul çevresi ile ilgili güvenliği sağlayarak ilgili birimleri haberdar eder. (ambulans, emniyet, itfaiye, aile vb.)</a:t>
            </a:r>
          </a:p>
          <a:p>
            <a:pPr lvl="1"/>
            <a:endParaRPr lang="tr-TR" dirty="0" smtClean="0"/>
          </a:p>
          <a:p>
            <a:pPr lvl="1"/>
            <a:r>
              <a:rPr lang="tr-TR" dirty="0" smtClean="0"/>
              <a:t> 3. Karmaşayı durdurarak yanlış anlaşılmaları önler. </a:t>
            </a:r>
          </a:p>
          <a:p>
            <a:pPr lvl="1"/>
            <a:endParaRPr lang="tr-TR" dirty="0" smtClean="0"/>
          </a:p>
          <a:p>
            <a:pPr lvl="1"/>
            <a:r>
              <a:rPr lang="tr-TR" dirty="0" smtClean="0"/>
              <a:t>4. Yaşanan, </a:t>
            </a:r>
            <a:r>
              <a:rPr lang="tr-TR" dirty="0" err="1" smtClean="0"/>
              <a:t>travmatik</a:t>
            </a:r>
            <a:r>
              <a:rPr lang="tr-TR" dirty="0" smtClean="0"/>
              <a:t>/zorlu yaşam olayları ile ilgili olarak İlçe </a:t>
            </a:r>
            <a:r>
              <a:rPr lang="tr-TR" dirty="0" err="1" smtClean="0"/>
              <a:t>Psikososyal</a:t>
            </a:r>
            <a:r>
              <a:rPr lang="tr-TR" dirty="0" smtClean="0"/>
              <a:t> Müdahale birimiyle işbirliğine geçer. </a:t>
            </a:r>
          </a:p>
          <a:p>
            <a:pPr lvl="1"/>
            <a:endParaRPr lang="tr-TR" dirty="0" smtClean="0"/>
          </a:p>
          <a:p>
            <a:pPr lvl="1"/>
            <a:r>
              <a:rPr lang="tr-TR" dirty="0" smtClean="0"/>
              <a:t>5. Yaşanan, </a:t>
            </a:r>
            <a:r>
              <a:rPr lang="tr-TR" dirty="0" err="1" smtClean="0"/>
              <a:t>travmatik</a:t>
            </a:r>
            <a:r>
              <a:rPr lang="tr-TR" dirty="0" smtClean="0"/>
              <a:t>/zorlu yaşam olaylarından sonra kime ne zaman, ne kadar ve nasıl açıklama yapacağı konusunda karar alır.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20688"/>
            <a:ext cx="8229600" cy="5386603"/>
          </a:xfrm>
        </p:spPr>
        <p:txBody>
          <a:bodyPr>
            <a:normAutofit fontScale="92500" lnSpcReduction="20000"/>
          </a:bodyPr>
          <a:lstStyle/>
          <a:p>
            <a:r>
              <a:rPr lang="tr-TR" dirty="0" smtClean="0"/>
              <a:t>6. Rehberlik ve Araştırma Merkezi’nden </a:t>
            </a:r>
            <a:r>
              <a:rPr lang="tr-TR" dirty="0" err="1" smtClean="0"/>
              <a:t>psikososyal</a:t>
            </a:r>
            <a:r>
              <a:rPr lang="tr-TR" dirty="0" smtClean="0"/>
              <a:t> müdahale hizmetleri kapsamında yapılan çalışmalarla ilgili bilgi alır. Okulun ihtiyacına yönelik ileri </a:t>
            </a:r>
            <a:r>
              <a:rPr lang="tr-TR" dirty="0" err="1" smtClean="0"/>
              <a:t>psikososyal</a:t>
            </a:r>
            <a:r>
              <a:rPr lang="tr-TR" dirty="0" smtClean="0"/>
              <a:t> müdahale yöntemlerinin uygulamasını talep eder.</a:t>
            </a:r>
          </a:p>
          <a:p>
            <a:endParaRPr lang="tr-TR" dirty="0" smtClean="0"/>
          </a:p>
          <a:p>
            <a:r>
              <a:rPr lang="tr-TR" dirty="0" smtClean="0"/>
              <a:t> 7. </a:t>
            </a:r>
            <a:r>
              <a:rPr lang="tr-TR" dirty="0" err="1" smtClean="0"/>
              <a:t>Travmatik</a:t>
            </a:r>
            <a:r>
              <a:rPr lang="tr-TR" dirty="0" smtClean="0"/>
              <a:t> yaşam durumunda olan bitenin ve yapılanların kaydını tutar. </a:t>
            </a:r>
          </a:p>
          <a:p>
            <a:endParaRPr lang="tr-TR" dirty="0" smtClean="0"/>
          </a:p>
          <a:p>
            <a:r>
              <a:rPr lang="tr-TR" dirty="0" smtClean="0"/>
              <a:t>8. </a:t>
            </a:r>
            <a:r>
              <a:rPr lang="tr-TR" dirty="0" err="1" smtClean="0"/>
              <a:t>Psikososyal</a:t>
            </a:r>
            <a:r>
              <a:rPr lang="tr-TR" dirty="0" smtClean="0"/>
              <a:t> Müdahale Hizmetleri okul eylem planı doğrultusunda toplantılar yapar. </a:t>
            </a:r>
          </a:p>
          <a:p>
            <a:endParaRPr lang="tr-TR" dirty="0" smtClean="0"/>
          </a:p>
          <a:p>
            <a:r>
              <a:rPr lang="tr-TR" dirty="0" smtClean="0"/>
              <a:t>9. Okul eylem planını ekim ayı içerisinde, çalışma raporlarını ise ocak ve haziran ayı içerisinde Rehberlik ve Araştırma Merkezi’ne gönderir.</a:t>
            </a: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332656"/>
            <a:ext cx="8229600" cy="5674635"/>
          </a:xfrm>
        </p:spPr>
        <p:txBody>
          <a:bodyPr>
            <a:normAutofit fontScale="92500" lnSpcReduction="10000"/>
          </a:bodyPr>
          <a:lstStyle/>
          <a:p>
            <a:r>
              <a:rPr lang="tr-TR" dirty="0" smtClean="0"/>
              <a:t>Ekip Lideri Ve Görevleri </a:t>
            </a:r>
          </a:p>
          <a:p>
            <a:pPr lvl="1"/>
            <a:endParaRPr lang="tr-TR" dirty="0" smtClean="0"/>
          </a:p>
          <a:p>
            <a:pPr lvl="1"/>
            <a:r>
              <a:rPr lang="tr-TR" dirty="0" smtClean="0"/>
              <a:t>1. Ekip lideri; daha önce krize müdahale deneyimi olan, güçlü iletişim becerilerine, liderlik vasıflarına sahip, organizasyon yapma ve karar verme becerisi gelişmiş kişilerden seçilir. </a:t>
            </a:r>
          </a:p>
          <a:p>
            <a:pPr lvl="1"/>
            <a:endParaRPr lang="tr-TR" dirty="0" smtClean="0"/>
          </a:p>
          <a:p>
            <a:pPr lvl="1"/>
            <a:r>
              <a:rPr lang="tr-TR" dirty="0" smtClean="0"/>
              <a:t>2. Yapılacak çalışmaları planlar. </a:t>
            </a:r>
          </a:p>
          <a:p>
            <a:pPr lvl="1"/>
            <a:endParaRPr lang="tr-TR" dirty="0" smtClean="0"/>
          </a:p>
          <a:p>
            <a:pPr lvl="1"/>
            <a:r>
              <a:rPr lang="tr-TR" dirty="0" smtClean="0"/>
              <a:t>3. Kriz bölgesine ulaşımı koordine eder. </a:t>
            </a:r>
          </a:p>
          <a:p>
            <a:pPr lvl="1"/>
            <a:endParaRPr lang="tr-TR" dirty="0" smtClean="0"/>
          </a:p>
          <a:p>
            <a:pPr lvl="1"/>
            <a:r>
              <a:rPr lang="tr-TR" dirty="0" smtClean="0"/>
              <a:t>4. Okul idaresi ve Okul </a:t>
            </a:r>
            <a:r>
              <a:rPr lang="tr-TR" dirty="0" err="1" smtClean="0"/>
              <a:t>Psikososyal</a:t>
            </a:r>
            <a:r>
              <a:rPr lang="tr-TR" dirty="0" smtClean="0"/>
              <a:t>, Koruma, Önleme ve Müdahale Ekibi ile iletişim ve koordinasyonunu sağlar. </a:t>
            </a:r>
          </a:p>
          <a:p>
            <a:pPr lvl="1"/>
            <a:endParaRPr lang="tr-TR" dirty="0" smtClean="0"/>
          </a:p>
          <a:p>
            <a:pPr lvl="1"/>
            <a:r>
              <a:rPr lang="tr-TR" dirty="0" smtClean="0"/>
              <a:t>5. Gerekli malzeme ve materyali temin eder. </a:t>
            </a:r>
          </a:p>
          <a:p>
            <a:pPr lvl="1"/>
            <a:endParaRPr lang="tr-TR" dirty="0" smtClean="0"/>
          </a:p>
          <a:p>
            <a:pPr lvl="1"/>
            <a:r>
              <a:rPr lang="tr-TR" dirty="0" smtClean="0"/>
              <a:t>6. Sağlıklı bir çalışma ortamının hazırlanmasını sağlar. </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548680"/>
            <a:ext cx="8229600" cy="5458611"/>
          </a:xfrm>
        </p:spPr>
        <p:txBody>
          <a:bodyPr>
            <a:normAutofit fontScale="85000" lnSpcReduction="20000"/>
          </a:bodyPr>
          <a:lstStyle/>
          <a:p>
            <a:r>
              <a:rPr lang="tr-TR" dirty="0" smtClean="0"/>
              <a:t>7. Ekip lideri sınıf müdahaleleri sürerken sınıf dışında kalarak olası risklere müdahale için hazır bekler. </a:t>
            </a:r>
          </a:p>
          <a:p>
            <a:endParaRPr lang="tr-TR" dirty="0" smtClean="0"/>
          </a:p>
          <a:p>
            <a:r>
              <a:rPr lang="tr-TR" dirty="0" smtClean="0"/>
              <a:t>8. Ekip üyelerinin günlük çalışma raporlarını alır. Yapılan çalışmaları raporlaştırır. </a:t>
            </a:r>
          </a:p>
          <a:p>
            <a:endParaRPr lang="tr-TR" dirty="0" smtClean="0"/>
          </a:p>
          <a:p>
            <a:r>
              <a:rPr lang="tr-TR" dirty="0" smtClean="0"/>
              <a:t>9. Yapılan çalışmalarla ilgili okul idaresine günlük olarak bilgi verir. </a:t>
            </a:r>
          </a:p>
          <a:p>
            <a:endParaRPr lang="tr-TR" dirty="0" smtClean="0"/>
          </a:p>
          <a:p>
            <a:r>
              <a:rPr lang="tr-TR" dirty="0" smtClean="0"/>
              <a:t>10. Sonlandırma Raporunu (Form 4)hazırlar, okul idaresine ve İl/İlçe </a:t>
            </a:r>
            <a:r>
              <a:rPr lang="tr-TR" dirty="0" err="1" smtClean="0"/>
              <a:t>Psikososyal</a:t>
            </a:r>
            <a:r>
              <a:rPr lang="tr-TR" dirty="0" smtClean="0"/>
              <a:t> Koruma, Önleme ve Müdahale Ekibi’ne teslim eder. </a:t>
            </a:r>
          </a:p>
          <a:p>
            <a:endParaRPr lang="tr-TR" dirty="0" smtClean="0"/>
          </a:p>
          <a:p>
            <a:r>
              <a:rPr lang="tr-TR" dirty="0" smtClean="0"/>
              <a:t>11. Yardımcı lider yapılan çalışmalarda grup liderine yardımcı olur. İhtiyaç halinde sınıf müdahalelerine katılır.</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10000"/>
          </a:bodyPr>
          <a:lstStyle/>
          <a:p>
            <a:r>
              <a:rPr lang="tr-TR" dirty="0" smtClean="0"/>
              <a:t>a. İdare ile Görüşme </a:t>
            </a:r>
          </a:p>
          <a:p>
            <a:pPr lvl="1"/>
            <a:r>
              <a:rPr lang="tr-TR" dirty="0" smtClean="0"/>
              <a:t>• Ekip lideri ve yardımcı lider krize müdahale yöntemi hakkında bilgi verir. </a:t>
            </a:r>
          </a:p>
          <a:p>
            <a:pPr lvl="1"/>
            <a:endParaRPr lang="tr-TR" dirty="0" smtClean="0"/>
          </a:p>
          <a:p>
            <a:pPr lvl="1"/>
            <a:r>
              <a:rPr lang="tr-TR" dirty="0" smtClean="0"/>
              <a:t>• İlçe/İl </a:t>
            </a:r>
            <a:r>
              <a:rPr lang="tr-TR" dirty="0" err="1" smtClean="0"/>
              <a:t>Psikososyal</a:t>
            </a:r>
            <a:r>
              <a:rPr lang="tr-TR" dirty="0" smtClean="0"/>
              <a:t> Koruma, Önleme ve Müdahale Ekibi için uygun bir çalışma mekânı sağlanması istenir.</a:t>
            </a:r>
          </a:p>
          <a:p>
            <a:pPr lvl="1"/>
            <a:endParaRPr lang="tr-TR" dirty="0" smtClean="0"/>
          </a:p>
          <a:p>
            <a:pPr lvl="1"/>
            <a:r>
              <a:rPr lang="tr-TR" dirty="0" smtClean="0"/>
              <a:t> • İlçe/İl </a:t>
            </a:r>
            <a:r>
              <a:rPr lang="tr-TR" dirty="0" err="1" smtClean="0"/>
              <a:t>Psikososyal</a:t>
            </a:r>
            <a:r>
              <a:rPr lang="tr-TR" dirty="0" smtClean="0"/>
              <a:t> Koruma, Önleme ve Müdahale </a:t>
            </a:r>
            <a:r>
              <a:rPr lang="tr-TR" dirty="0" err="1" smtClean="0"/>
              <a:t>Ekibi’ninyapacağı</a:t>
            </a:r>
            <a:r>
              <a:rPr lang="tr-TR" dirty="0" smtClean="0"/>
              <a:t> çalışmalar hakkında bilgi verir. </a:t>
            </a:r>
          </a:p>
          <a:p>
            <a:pPr lvl="1"/>
            <a:endParaRPr lang="tr-TR" dirty="0" smtClean="0"/>
          </a:p>
          <a:p>
            <a:pPr lvl="1"/>
            <a:r>
              <a:rPr lang="tr-TR" dirty="0" smtClean="0"/>
              <a:t>• Okul </a:t>
            </a:r>
            <a:r>
              <a:rPr lang="tr-TR" dirty="0" err="1" smtClean="0"/>
              <a:t>Psikososyal</a:t>
            </a:r>
            <a:r>
              <a:rPr lang="tr-TR" dirty="0" smtClean="0"/>
              <a:t> Koruma, Önleme ve Müdahale Ekibi’nin görev dağılımı ve iletişim bilgileri yazılı olarak istenir. </a:t>
            </a:r>
          </a:p>
        </p:txBody>
      </p:sp>
      <p:sp>
        <p:nvSpPr>
          <p:cNvPr id="3" name="2 Başlık"/>
          <p:cNvSpPr>
            <a:spLocks noGrp="1"/>
          </p:cNvSpPr>
          <p:nvPr>
            <p:ph type="title"/>
          </p:nvPr>
        </p:nvSpPr>
        <p:spPr/>
        <p:txBody>
          <a:bodyPr/>
          <a:lstStyle/>
          <a:p>
            <a:r>
              <a:rPr lang="tr-TR" dirty="0" smtClean="0"/>
              <a:t>Okulda Çalışma İlkeleri</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20688"/>
            <a:ext cx="8229600" cy="5386603"/>
          </a:xfrm>
        </p:spPr>
        <p:txBody>
          <a:bodyPr>
            <a:normAutofit lnSpcReduction="10000"/>
          </a:bodyPr>
          <a:lstStyle/>
          <a:p>
            <a:pPr lvl="1"/>
            <a:r>
              <a:rPr lang="tr-TR" dirty="0" smtClean="0"/>
              <a:t>• Okulda yapılacak çalışmalar ve toplantıların resmi yazı ile duyurulmasının önemi vurgulanır. </a:t>
            </a:r>
          </a:p>
          <a:p>
            <a:pPr lvl="1"/>
            <a:endParaRPr lang="tr-TR" dirty="0" smtClean="0"/>
          </a:p>
          <a:p>
            <a:pPr lvl="1"/>
            <a:r>
              <a:rPr lang="tr-TR" dirty="0" smtClean="0"/>
              <a:t>• Öğretmenlerle yapılacak bilgilendirme toplantısında okul idaresi tarafından olayın öğretmenlere açık ve net bir şekilde anlatılması istenir. Bu süreçte okul idaresinin yanında bulunur. </a:t>
            </a:r>
          </a:p>
          <a:p>
            <a:pPr lvl="1"/>
            <a:endParaRPr lang="tr-TR" dirty="0" smtClean="0"/>
          </a:p>
          <a:p>
            <a:pPr lvl="1"/>
            <a:r>
              <a:rPr lang="tr-TR" dirty="0" smtClean="0"/>
              <a:t>• Okul </a:t>
            </a:r>
            <a:r>
              <a:rPr lang="tr-TR" dirty="0" err="1" smtClean="0"/>
              <a:t>Psikososyal</a:t>
            </a:r>
            <a:r>
              <a:rPr lang="tr-TR" dirty="0" smtClean="0"/>
              <a:t> Koruma, Önleme ve Müdahale Ekibi’nden olayla ilgili </a:t>
            </a:r>
            <a:r>
              <a:rPr lang="tr-TR" dirty="0" err="1" smtClean="0"/>
              <a:t>travmatik</a:t>
            </a:r>
            <a:r>
              <a:rPr lang="tr-TR" dirty="0" smtClean="0"/>
              <a:t> yaşantısı olanlar hakkında bilgi alınır. </a:t>
            </a:r>
          </a:p>
          <a:p>
            <a:pPr lvl="1"/>
            <a:endParaRPr lang="tr-TR" dirty="0" smtClean="0"/>
          </a:p>
          <a:p>
            <a:pPr lvl="1"/>
            <a:r>
              <a:rPr lang="tr-TR" dirty="0" smtClean="0"/>
              <a:t>• Anı köşesi ve anı defterinin tüm öğrenci ve öğretmenlere açık olarak oluşturulmasının önemi üzerinde durulur.</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Bireylerden Kaynaklanan Krizler</a:t>
            </a:r>
          </a:p>
          <a:p>
            <a:r>
              <a:rPr lang="tr-TR" dirty="0" smtClean="0"/>
              <a:t>Doğal Afetlerden Kaynaklanan Krizler </a:t>
            </a:r>
          </a:p>
          <a:p>
            <a:r>
              <a:rPr lang="tr-TR" dirty="0" smtClean="0"/>
              <a:t>Ekonomik Nedenden Kaynaklanan Krizler</a:t>
            </a:r>
            <a:endParaRPr lang="tr-TR" dirty="0"/>
          </a:p>
        </p:txBody>
      </p:sp>
      <p:sp>
        <p:nvSpPr>
          <p:cNvPr id="3" name="2 Başlık"/>
          <p:cNvSpPr>
            <a:spLocks noGrp="1"/>
          </p:cNvSpPr>
          <p:nvPr>
            <p:ph type="title"/>
          </p:nvPr>
        </p:nvSpPr>
        <p:spPr/>
        <p:txBody>
          <a:bodyPr>
            <a:normAutofit fontScale="90000"/>
          </a:bodyPr>
          <a:lstStyle/>
          <a:p>
            <a:r>
              <a:rPr lang="tr-TR" dirty="0" smtClean="0"/>
              <a:t>Eğitim Kurumları İçin Olası Kriz Nedenleri</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r>
              <a:rPr lang="tr-TR" b="1" dirty="0" smtClean="0"/>
              <a:t>b. Okul </a:t>
            </a:r>
            <a:r>
              <a:rPr lang="tr-TR" b="1" dirty="0" err="1" smtClean="0"/>
              <a:t>Psikososyal</a:t>
            </a:r>
            <a:r>
              <a:rPr lang="tr-TR" b="1" dirty="0" smtClean="0"/>
              <a:t> Koruma, Önleme ve Müdahale Ekibi İle Görüşme </a:t>
            </a:r>
          </a:p>
          <a:p>
            <a:endParaRPr lang="tr-TR" b="1" dirty="0" smtClean="0"/>
          </a:p>
          <a:p>
            <a:r>
              <a:rPr lang="tr-TR" dirty="0" smtClean="0"/>
              <a:t>• Okul </a:t>
            </a:r>
            <a:r>
              <a:rPr lang="tr-TR" dirty="0" err="1" smtClean="0"/>
              <a:t>Psikososyal</a:t>
            </a:r>
            <a:r>
              <a:rPr lang="tr-TR" dirty="0" smtClean="0"/>
              <a:t> Koruma, Önleme ve Müdahale Ekibi ile kısa bir toplantı yapılır. </a:t>
            </a:r>
          </a:p>
          <a:p>
            <a:endParaRPr lang="tr-TR" dirty="0" smtClean="0"/>
          </a:p>
          <a:p>
            <a:r>
              <a:rPr lang="tr-TR" dirty="0" smtClean="0"/>
              <a:t>• Yaptıkları çalışmalar hakkında bilgi alınır. </a:t>
            </a:r>
          </a:p>
          <a:p>
            <a:endParaRPr lang="tr-TR" dirty="0" smtClean="0"/>
          </a:p>
          <a:p>
            <a:r>
              <a:rPr lang="tr-TR" dirty="0" smtClean="0"/>
              <a:t>• Okulda yapılması planlanan çalışmalar ve etkinlikler ile ilgili bilgi alışverişinde bulunulur. </a:t>
            </a:r>
          </a:p>
          <a:p>
            <a:endParaRPr lang="tr-TR" dirty="0" smtClean="0"/>
          </a:p>
          <a:p>
            <a:r>
              <a:rPr lang="tr-TR" dirty="0" smtClean="0"/>
              <a:t>• İhtiyaç duydukları konularda destek verilir. </a:t>
            </a:r>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92696"/>
            <a:ext cx="8229600" cy="5314595"/>
          </a:xfrm>
        </p:spPr>
        <p:txBody>
          <a:bodyPr>
            <a:normAutofit lnSpcReduction="10000"/>
          </a:bodyPr>
          <a:lstStyle/>
          <a:p>
            <a:r>
              <a:rPr lang="tr-TR" b="1" dirty="0" smtClean="0"/>
              <a:t>c. Rehberlik Servisi ile Görüşme </a:t>
            </a:r>
          </a:p>
          <a:p>
            <a:r>
              <a:rPr lang="tr-TR" dirty="0" smtClean="0"/>
              <a:t>• Okulun </a:t>
            </a:r>
            <a:r>
              <a:rPr lang="tr-TR" dirty="0" err="1" smtClean="0"/>
              <a:t>sosyo</a:t>
            </a:r>
            <a:r>
              <a:rPr lang="tr-TR" dirty="0" smtClean="0"/>
              <a:t>-kültürel yapısı hakkında bilgi alınır. </a:t>
            </a:r>
          </a:p>
          <a:p>
            <a:endParaRPr lang="tr-TR" dirty="0" smtClean="0"/>
          </a:p>
          <a:p>
            <a:r>
              <a:rPr lang="tr-TR" dirty="0" smtClean="0"/>
              <a:t>• Risk gurubundaki öğretmen ve öğrenciler hakkında bilgi alınır.</a:t>
            </a:r>
          </a:p>
          <a:p>
            <a:endParaRPr lang="tr-TR" dirty="0" smtClean="0"/>
          </a:p>
          <a:p>
            <a:r>
              <a:rPr lang="tr-TR" dirty="0" smtClean="0"/>
              <a:t> • Veliler ile görüşmeler rehberlik servisi aracılığıyla yapılır.</a:t>
            </a:r>
          </a:p>
          <a:p>
            <a:endParaRPr lang="tr-TR" dirty="0" smtClean="0"/>
          </a:p>
          <a:p>
            <a:r>
              <a:rPr lang="tr-TR" dirty="0" smtClean="0"/>
              <a:t> • </a:t>
            </a:r>
            <a:r>
              <a:rPr lang="tr-TR" dirty="0" err="1" smtClean="0"/>
              <a:t>Travmatik</a:t>
            </a:r>
            <a:r>
              <a:rPr lang="tr-TR" dirty="0" smtClean="0"/>
              <a:t> yaşantısı olan kişilerle kriz yönetimi süresince görevlendirilen ekip üyeleri görüşür. </a:t>
            </a:r>
          </a:p>
          <a:p>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620688"/>
            <a:ext cx="8229600" cy="5386603"/>
          </a:xfrm>
        </p:spPr>
        <p:txBody>
          <a:bodyPr>
            <a:normAutofit fontScale="92500" lnSpcReduction="20000"/>
          </a:bodyPr>
          <a:lstStyle/>
          <a:p>
            <a:r>
              <a:rPr lang="tr-TR" dirty="0" smtClean="0"/>
              <a:t>d. Krize Müdahale Çalışmalarını Yürütecek Ortamı Belirleme ve İlkeler </a:t>
            </a:r>
          </a:p>
          <a:p>
            <a:endParaRPr lang="tr-TR" dirty="0" smtClean="0"/>
          </a:p>
          <a:p>
            <a:pPr lvl="1"/>
            <a:r>
              <a:rPr lang="tr-TR" dirty="0" smtClean="0"/>
              <a:t>• Kurum yetkilisinden uygun bir çalışma ortamı sağlanması istenir.</a:t>
            </a:r>
          </a:p>
          <a:p>
            <a:pPr lvl="1"/>
            <a:endParaRPr lang="tr-TR" dirty="0" smtClean="0"/>
          </a:p>
          <a:p>
            <a:pPr lvl="1"/>
            <a:r>
              <a:rPr lang="tr-TR" dirty="0" smtClean="0"/>
              <a:t> • Çalışma ortamı müdahale ekibine özel olarak tahsis edilmelidir. </a:t>
            </a:r>
          </a:p>
          <a:p>
            <a:pPr lvl="1"/>
            <a:endParaRPr lang="tr-TR" dirty="0" smtClean="0"/>
          </a:p>
          <a:p>
            <a:pPr lvl="1"/>
            <a:r>
              <a:rPr lang="tr-TR" dirty="0" smtClean="0"/>
              <a:t>• Rehberlik servisi çalışma mekanı olarak kullanılmamalıdır. </a:t>
            </a:r>
          </a:p>
          <a:p>
            <a:pPr lvl="1"/>
            <a:endParaRPr lang="tr-TR" dirty="0" smtClean="0"/>
          </a:p>
          <a:p>
            <a:pPr lvl="1"/>
            <a:r>
              <a:rPr lang="tr-TR" dirty="0" smtClean="0"/>
              <a:t>• Çalışmalar boyunca okulun her birimi ve üyesine profesyonel ilişki çerçevesinde yaklaşılmalıdır. </a:t>
            </a:r>
          </a:p>
          <a:p>
            <a:pPr lvl="1"/>
            <a:endParaRPr lang="tr-TR" dirty="0" smtClean="0"/>
          </a:p>
          <a:p>
            <a:pPr lvl="1"/>
            <a:r>
              <a:rPr lang="tr-TR" dirty="0" smtClean="0"/>
              <a:t>• Öğretmen toplantılarında direnç gösterebilecek, birbiriyle çatışma yaşayabilecek öğretmenlerin ayrı guruplarda yer alması sağlanmalıdır.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e. Değerlendirme Toplantısı </a:t>
            </a:r>
          </a:p>
          <a:p>
            <a:endParaRPr lang="tr-TR" dirty="0" smtClean="0"/>
          </a:p>
          <a:p>
            <a:pPr lvl="1"/>
            <a:r>
              <a:rPr lang="tr-TR" dirty="0" smtClean="0"/>
              <a:t>• Okul / İlçe / İl </a:t>
            </a:r>
            <a:r>
              <a:rPr lang="tr-TR" dirty="0" err="1" smtClean="0"/>
              <a:t>Psikososyal</a:t>
            </a:r>
            <a:r>
              <a:rPr lang="tr-TR" dirty="0" smtClean="0"/>
              <a:t> Koruma, Önleme ve Müdahale Ekibi her günün sonunda toplantı yapar. İlgili formlar (Form1- 2- 3-4) doldurulur. </a:t>
            </a:r>
          </a:p>
          <a:p>
            <a:pPr lvl="1"/>
            <a:endParaRPr lang="tr-TR" dirty="0" smtClean="0"/>
          </a:p>
          <a:p>
            <a:pPr lvl="1"/>
            <a:r>
              <a:rPr lang="tr-TR" dirty="0" smtClean="0"/>
              <a:t>• Günlük raporlama, </a:t>
            </a:r>
            <a:r>
              <a:rPr lang="tr-TR" dirty="0" err="1" smtClean="0"/>
              <a:t>süpervizyon</a:t>
            </a:r>
            <a:r>
              <a:rPr lang="tr-TR" dirty="0" smtClean="0"/>
              <a:t> ve grup paylaşımı yapılır. </a:t>
            </a:r>
          </a:p>
          <a:p>
            <a:pPr lvl="1"/>
            <a:endParaRPr lang="tr-TR" dirty="0" smtClean="0"/>
          </a:p>
          <a:p>
            <a:pPr lvl="1"/>
            <a:r>
              <a:rPr lang="tr-TR" dirty="0" smtClean="0"/>
              <a:t>• Sonraki günün planlaması yapılır.</a:t>
            </a:r>
            <a:endParaRPr lang="tr-TR"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92500" lnSpcReduction="20000"/>
          </a:bodyPr>
          <a:lstStyle/>
          <a:p>
            <a:endParaRPr lang="tr-TR" dirty="0" smtClean="0"/>
          </a:p>
          <a:p>
            <a:endParaRPr lang="tr-TR" dirty="0" smtClean="0"/>
          </a:p>
          <a:p>
            <a:r>
              <a:rPr lang="tr-TR" sz="3200" dirty="0" smtClean="0"/>
              <a:t>Teşekkürler…</a:t>
            </a:r>
          </a:p>
          <a:p>
            <a:pPr lvl="1"/>
            <a:endParaRPr lang="tr-TR" sz="1200" dirty="0" smtClean="0"/>
          </a:p>
          <a:p>
            <a:pPr lvl="1"/>
            <a:endParaRPr lang="tr-TR" sz="1200" dirty="0" smtClean="0"/>
          </a:p>
          <a:p>
            <a:pPr lvl="1"/>
            <a:endParaRPr lang="tr-TR" sz="1200" dirty="0" smtClean="0"/>
          </a:p>
          <a:p>
            <a:pPr lvl="1"/>
            <a:endParaRPr lang="tr-TR" sz="1200" dirty="0" smtClean="0"/>
          </a:p>
          <a:p>
            <a:pPr lvl="1"/>
            <a:endParaRPr lang="tr-TR" sz="1200" dirty="0" smtClean="0"/>
          </a:p>
          <a:p>
            <a:pPr lvl="1"/>
            <a:endParaRPr lang="tr-TR" sz="1200" dirty="0" smtClean="0"/>
          </a:p>
          <a:p>
            <a:pPr lvl="1"/>
            <a:endParaRPr lang="tr-TR" sz="1200" dirty="0" smtClean="0"/>
          </a:p>
          <a:p>
            <a:pPr lvl="1"/>
            <a:endParaRPr lang="tr-TR" sz="1200" dirty="0" smtClean="0"/>
          </a:p>
          <a:p>
            <a:pPr lvl="1"/>
            <a:endParaRPr lang="tr-TR" sz="1200" dirty="0" smtClean="0"/>
          </a:p>
          <a:p>
            <a:pPr lvl="1"/>
            <a:endParaRPr lang="tr-TR" sz="1200" dirty="0" smtClean="0"/>
          </a:p>
          <a:p>
            <a:pPr lvl="1"/>
            <a:endParaRPr lang="tr-TR" sz="1200" dirty="0" smtClean="0"/>
          </a:p>
          <a:p>
            <a:pPr lvl="1"/>
            <a:endParaRPr lang="tr-TR" sz="1200" dirty="0" smtClean="0"/>
          </a:p>
          <a:p>
            <a:pPr lvl="1"/>
            <a:endParaRPr lang="tr-TR" sz="1200" dirty="0" smtClean="0"/>
          </a:p>
          <a:p>
            <a:pPr lvl="1"/>
            <a:endParaRPr lang="tr-TR" sz="1200" dirty="0" smtClean="0"/>
          </a:p>
          <a:p>
            <a:pPr lvl="1"/>
            <a:r>
              <a:rPr lang="tr-TR" sz="1200" dirty="0" smtClean="0"/>
              <a:t>Ayrıntılı bilgi için travma ve krize müdahale yol haritası için bursa valiliğinin yaptığı çalışmayı inceleyebilirsiniz</a:t>
            </a:r>
          </a:p>
          <a:p>
            <a:pPr lvl="1"/>
            <a:r>
              <a:rPr lang="tr-TR" sz="1200" dirty="0" smtClean="0"/>
              <a:t>https://bursa.meb.gov.tr/meb_iys_dosyalar/2017_12/21092131_TRAVMA_VE_KRYZE_MYDAHALE_YOL_HARYTASI_BURSA_PDF.pdf</a:t>
            </a:r>
            <a:endParaRPr lang="tr-TR" sz="1200" dirty="0"/>
          </a:p>
        </p:txBody>
      </p:sp>
      <p:sp>
        <p:nvSpPr>
          <p:cNvPr id="3" name="2 Başlık"/>
          <p:cNvSpPr>
            <a:spLocks noGrp="1"/>
          </p:cNvSpPr>
          <p:nvPr>
            <p:ph type="title"/>
          </p:nvPr>
        </p:nvSpPr>
        <p:spPr/>
        <p:txBody>
          <a:bodyPr/>
          <a:lstStyle/>
          <a:p>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Başlık"/>
          <p:cNvSpPr>
            <a:spLocks noGrp="1"/>
          </p:cNvSpPr>
          <p:nvPr>
            <p:ph type="title"/>
          </p:nvPr>
        </p:nvSpPr>
        <p:spPr/>
        <p:txBody>
          <a:bodyPr/>
          <a:lstStyle/>
          <a:p>
            <a:endParaRPr lang="tr-TR"/>
          </a:p>
        </p:txBody>
      </p:sp>
      <p:pic>
        <p:nvPicPr>
          <p:cNvPr id="6" name="5 İçerik Yer Tutucusu" descr="WhatsApp Image 2022-12-27 at 13.38.13.jpeg"/>
          <p:cNvPicPr>
            <a:picLocks noGrp="1" noChangeAspect="1"/>
          </p:cNvPicPr>
          <p:nvPr>
            <p:ph idx="1"/>
          </p:nvPr>
        </p:nvPicPr>
        <p:blipFill>
          <a:blip r:embed="rId2" cstate="print"/>
          <a:stretch>
            <a:fillRect/>
          </a:stretch>
        </p:blipFill>
        <p:spPr>
          <a:xfrm>
            <a:off x="467544" y="188640"/>
            <a:ext cx="7949968" cy="5746452"/>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70000" lnSpcReduction="20000"/>
          </a:bodyPr>
          <a:lstStyle/>
          <a:p>
            <a:r>
              <a:rPr lang="tr-TR" dirty="0" smtClean="0"/>
              <a:t>Krize müdahale iki ana yönde faaliyet gösterir; biri koruma ve önleme, diğeri ise destek ve iyileştirmedir.</a:t>
            </a:r>
          </a:p>
          <a:p>
            <a:endParaRPr lang="tr-TR" dirty="0" smtClean="0"/>
          </a:p>
          <a:p>
            <a:r>
              <a:rPr lang="tr-TR" dirty="0" smtClean="0"/>
              <a:t> Amaçları; kişinin günlük hayatına ve işlevselliğine geri dönebilmesini sağlamak, baş etme ve problem çözme becerilerini geliştirerek kaygıyı ve paniği hafifletmek, semptomları azaltmak ve kriz deneyiminden öğrenerek, gelişerek ve güçlenerek çıkabilmelerine destek olabilmektir.</a:t>
            </a:r>
          </a:p>
          <a:p>
            <a:endParaRPr lang="tr-TR" dirty="0" smtClean="0"/>
          </a:p>
          <a:p>
            <a:endParaRPr lang="tr-TR" dirty="0" smtClean="0"/>
          </a:p>
          <a:p>
            <a:r>
              <a:rPr lang="tr-TR" dirty="0" smtClean="0"/>
              <a:t> Bunu yaparken, en önemli noktalardan biri krize maruz kalan kişiyi, grubu ya da toplumu öncelikle doğru bilgilendirmek ve belirsizlikleri en aza indirgemek yoluyla kaygıyı ve güvensizliği azaltmaktır. Baş etme ve problem çözme becerilerini geliştirme, yaratıcılık ve esneklik kazandırma, destek sistemlerini harekete geçirme ve koordine etme, hayatı ve yaşanan krizi yeniden anlamlandırma ve yapılandırma krize müdahalenin temel işlevleri arasındadır...</a:t>
            </a:r>
            <a:endParaRPr lang="tr-TR" dirty="0"/>
          </a:p>
        </p:txBody>
      </p:sp>
      <p:sp>
        <p:nvSpPr>
          <p:cNvPr id="3" name="2 Başlık"/>
          <p:cNvSpPr>
            <a:spLocks noGrp="1"/>
          </p:cNvSpPr>
          <p:nvPr>
            <p:ph type="title"/>
          </p:nvPr>
        </p:nvSpPr>
        <p:spPr/>
        <p:txBody>
          <a:bodyPr>
            <a:normAutofit fontScale="90000"/>
          </a:bodyPr>
          <a:lstStyle/>
          <a:p>
            <a:r>
              <a:rPr lang="tr-TR" dirty="0" smtClean="0"/>
              <a:t>Krize Etkin Müdahalenin Temel Unsurları</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lstStyle/>
          <a:p>
            <a:r>
              <a:rPr lang="tr-TR" dirty="0" smtClean="0"/>
              <a:t>1. Kriz Öncesi Yapılacaklar </a:t>
            </a:r>
          </a:p>
          <a:p>
            <a:pPr lvl="1"/>
            <a:r>
              <a:rPr lang="tr-TR" dirty="0" smtClean="0"/>
              <a:t>• Okul </a:t>
            </a:r>
            <a:r>
              <a:rPr lang="tr-TR" dirty="0" err="1" smtClean="0"/>
              <a:t>Psikososyal</a:t>
            </a:r>
            <a:r>
              <a:rPr lang="tr-TR" dirty="0" smtClean="0"/>
              <a:t> Koruma, Önleme ve Müdahale Ekibi’nin Oluşturulması, </a:t>
            </a:r>
          </a:p>
          <a:p>
            <a:pPr lvl="1"/>
            <a:r>
              <a:rPr lang="tr-TR" dirty="0" smtClean="0"/>
              <a:t>• Önleyici tedbirlerin planlanması ve uygulanması,</a:t>
            </a:r>
          </a:p>
          <a:p>
            <a:r>
              <a:rPr lang="tr-TR" dirty="0" smtClean="0"/>
              <a:t> 2. Kriz Sonrası Yapılacaklar </a:t>
            </a:r>
          </a:p>
          <a:p>
            <a:pPr lvl="1"/>
            <a:r>
              <a:rPr lang="tr-TR" dirty="0" smtClean="0"/>
              <a:t>• Kriz Durumuna Uygun Protokolün Kullanılması</a:t>
            </a:r>
            <a:endParaRPr lang="tr-TR" dirty="0"/>
          </a:p>
        </p:txBody>
      </p:sp>
      <p:sp>
        <p:nvSpPr>
          <p:cNvPr id="3" name="2 Başlık"/>
          <p:cNvSpPr>
            <a:spLocks noGrp="1"/>
          </p:cNvSpPr>
          <p:nvPr>
            <p:ph type="title"/>
          </p:nvPr>
        </p:nvSpPr>
        <p:spPr/>
        <p:txBody>
          <a:bodyPr>
            <a:normAutofit fontScale="90000"/>
          </a:bodyPr>
          <a:lstStyle/>
          <a:p>
            <a:r>
              <a:rPr lang="tr-TR" dirty="0" smtClean="0"/>
              <a:t>Krize Müdahale Planı Oluşturma</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395536" y="1772816"/>
            <a:ext cx="8229600" cy="4525963"/>
          </a:xfrm>
        </p:spPr>
        <p:txBody>
          <a:bodyPr>
            <a:normAutofit fontScale="62500" lnSpcReduction="20000"/>
          </a:bodyPr>
          <a:lstStyle/>
          <a:p>
            <a:r>
              <a:rPr lang="tr-TR" b="1" dirty="0" smtClean="0"/>
              <a:t>Olay anında </a:t>
            </a:r>
            <a:r>
              <a:rPr lang="tr-TR" dirty="0" smtClean="0"/>
              <a:t>etkilenme düzeyini azaltmak, okul düzenini yeniden sağlamak ve gerekli tedbirleri almak, Psikolojik İlk Yardım Sürecini (PİY) işletmek, </a:t>
            </a:r>
          </a:p>
          <a:p>
            <a:endParaRPr lang="tr-TR" dirty="0" smtClean="0"/>
          </a:p>
          <a:p>
            <a:r>
              <a:rPr lang="tr-TR" dirty="0" smtClean="0"/>
              <a:t>• Acil durumlarda öğrencilerin olay yerinden uzaklaştırılması veya sınıflarda tutulmasını sağlamak,</a:t>
            </a:r>
          </a:p>
          <a:p>
            <a:endParaRPr lang="tr-TR" dirty="0" smtClean="0"/>
          </a:p>
          <a:p>
            <a:r>
              <a:rPr lang="tr-TR" dirty="0" smtClean="0"/>
              <a:t> • </a:t>
            </a:r>
            <a:r>
              <a:rPr lang="tr-TR" dirty="0" err="1" smtClean="0"/>
              <a:t>Travmatik</a:t>
            </a:r>
            <a:r>
              <a:rPr lang="tr-TR" dirty="0" smtClean="0"/>
              <a:t> bir yaşantı durumunda okul birimlerinin ve okula giriş-çıkışların kontrolünü sağlamak,</a:t>
            </a:r>
          </a:p>
          <a:p>
            <a:endParaRPr lang="tr-TR" dirty="0" smtClean="0"/>
          </a:p>
          <a:p>
            <a:r>
              <a:rPr lang="tr-TR" dirty="0" smtClean="0"/>
              <a:t> • Gerektiğinde acil müdahale için ilgili kişi ve kurumlarla bağlantı kurmak (emniyet, itfaiye, ambulans, hastane, veli vb.),</a:t>
            </a:r>
          </a:p>
          <a:p>
            <a:r>
              <a:rPr lang="tr-TR" dirty="0" smtClean="0"/>
              <a:t> </a:t>
            </a:r>
          </a:p>
          <a:p>
            <a:r>
              <a:rPr lang="tr-TR" dirty="0" smtClean="0"/>
              <a:t>• Olaydan birinci derece etkilenen öğrencinin ailesi ile bağlantı kurmak. Yapılacaklar hakkında ailenin onayın </a:t>
            </a:r>
            <a:r>
              <a:rPr lang="tr-TR" dirty="0" err="1" smtClean="0"/>
              <a:t>ıalmak</a:t>
            </a:r>
            <a:r>
              <a:rPr lang="tr-TR" dirty="0" smtClean="0"/>
              <a:t> ve işbirliği yapmak, </a:t>
            </a:r>
          </a:p>
          <a:p>
            <a:endParaRPr lang="tr-TR" dirty="0" smtClean="0"/>
          </a:p>
          <a:p>
            <a:r>
              <a:rPr lang="tr-TR" dirty="0" smtClean="0"/>
              <a:t> Telefon ve iletişim zinciri harekete geçirilerek Okul </a:t>
            </a:r>
            <a:r>
              <a:rPr lang="tr-TR" dirty="0" err="1" smtClean="0"/>
              <a:t>Psikososyal</a:t>
            </a:r>
            <a:r>
              <a:rPr lang="tr-TR" dirty="0" smtClean="0"/>
              <a:t> Koruma, Önleme ve Müdahale Ekibi’ni toplamak. </a:t>
            </a:r>
            <a:endParaRPr lang="tr-TR" dirty="0"/>
          </a:p>
        </p:txBody>
      </p:sp>
      <p:sp>
        <p:nvSpPr>
          <p:cNvPr id="3" name="2 Başlık"/>
          <p:cNvSpPr>
            <a:spLocks noGrp="1"/>
          </p:cNvSpPr>
          <p:nvPr>
            <p:ph type="title"/>
          </p:nvPr>
        </p:nvSpPr>
        <p:spPr>
          <a:xfrm>
            <a:off x="251520" y="274638"/>
            <a:ext cx="8640960" cy="1354162"/>
          </a:xfrm>
        </p:spPr>
        <p:txBody>
          <a:bodyPr>
            <a:noAutofit/>
          </a:bodyPr>
          <a:lstStyle/>
          <a:p>
            <a:r>
              <a:rPr lang="tr-TR" sz="2500" dirty="0" smtClean="0"/>
              <a:t>OKUL PSİKOSOSYAL, KORUMA, ÖNLEME VE MÜDAHALE EKİBİNCE OLAY ANI VE SONRASI YAPILACAK ÇALIŞMALAR </a:t>
            </a:r>
            <a:endParaRPr lang="tr-TR" sz="25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04664"/>
            <a:ext cx="8229600" cy="5602627"/>
          </a:xfrm>
        </p:spPr>
        <p:txBody>
          <a:bodyPr>
            <a:normAutofit fontScale="55000" lnSpcReduction="20000"/>
          </a:bodyPr>
          <a:lstStyle/>
          <a:p>
            <a:r>
              <a:rPr lang="tr-TR" b="1" dirty="0" smtClean="0"/>
              <a:t>Olay sonrasında ise</a:t>
            </a:r>
            <a:r>
              <a:rPr lang="tr-TR" dirty="0" smtClean="0"/>
              <a:t>, </a:t>
            </a:r>
          </a:p>
          <a:p>
            <a:r>
              <a:rPr lang="tr-TR" dirty="0" smtClean="0"/>
              <a:t>• Kriz protokolüne uygun planlama ve görev dağılımı yapmak, </a:t>
            </a:r>
          </a:p>
          <a:p>
            <a:pPr>
              <a:buNone/>
            </a:pPr>
            <a:endParaRPr lang="tr-TR" dirty="0" smtClean="0"/>
          </a:p>
          <a:p>
            <a:r>
              <a:rPr lang="tr-TR" dirty="0" smtClean="0"/>
              <a:t>• Ekip lideri ve yardımcı lideri seçmek,</a:t>
            </a:r>
          </a:p>
          <a:p>
            <a:pPr>
              <a:buNone/>
            </a:pPr>
            <a:endParaRPr lang="tr-TR" dirty="0" smtClean="0"/>
          </a:p>
          <a:p>
            <a:r>
              <a:rPr lang="tr-TR" dirty="0" smtClean="0"/>
              <a:t> • Gerekli durumlarda İl/İlçe </a:t>
            </a:r>
            <a:r>
              <a:rPr lang="tr-TR" dirty="0" err="1" smtClean="0"/>
              <a:t>Psikososyal</a:t>
            </a:r>
            <a:r>
              <a:rPr lang="tr-TR" dirty="0" smtClean="0"/>
              <a:t> Koruma, Önleme ve Müdahale Ekibi ile iletişime geçmek,</a:t>
            </a:r>
          </a:p>
          <a:p>
            <a:endParaRPr lang="tr-TR" dirty="0" smtClean="0"/>
          </a:p>
          <a:p>
            <a:r>
              <a:rPr lang="tr-TR" dirty="0" smtClean="0"/>
              <a:t> • Okul müdürü tarafından öğretmenlere, okul çalışanlarına ve velilere olay hakkında bilgi vermek, </a:t>
            </a:r>
          </a:p>
          <a:p>
            <a:endParaRPr lang="tr-TR" dirty="0" smtClean="0"/>
          </a:p>
          <a:p>
            <a:r>
              <a:rPr lang="tr-TR" dirty="0" smtClean="0"/>
              <a:t> • Okulda yaşanan </a:t>
            </a:r>
            <a:r>
              <a:rPr lang="tr-TR" dirty="0" err="1" smtClean="0"/>
              <a:t>travmatik</a:t>
            </a:r>
            <a:r>
              <a:rPr lang="tr-TR" dirty="0" smtClean="0"/>
              <a:t> olayın niteliğine göre alınan bilgilerin konu ile ilgisi olmayan kişilere iletilmesini önlemek, </a:t>
            </a:r>
          </a:p>
          <a:p>
            <a:endParaRPr lang="tr-TR" dirty="0" smtClean="0"/>
          </a:p>
          <a:p>
            <a:r>
              <a:rPr lang="tr-TR" dirty="0" smtClean="0"/>
              <a:t>• Gerekli ise basına doğru bilgi vermek amacıyla bilgilendirme yazısı hazırlanarak İl/İlçe Milli Eğitim Şube Müdürü ile paylaşmak, </a:t>
            </a:r>
          </a:p>
          <a:p>
            <a:endParaRPr lang="tr-TR" dirty="0" smtClean="0"/>
          </a:p>
          <a:p>
            <a:r>
              <a:rPr lang="tr-TR" dirty="0" smtClean="0"/>
              <a:t>• Olayın şiddetine, süresine ve ihtiyaç durumuna göre yapılan planlamaları uygulamaya geçirmek, </a:t>
            </a:r>
          </a:p>
          <a:p>
            <a:endParaRPr lang="tr-TR" dirty="0" smtClean="0"/>
          </a:p>
          <a:p>
            <a:r>
              <a:rPr lang="tr-TR" dirty="0" smtClean="0"/>
              <a:t>• Gerekli malzeme, kullanılacak formlar ve raporları temin etmek, </a:t>
            </a:r>
          </a:p>
          <a:p>
            <a:endParaRPr lang="tr-TR" dirty="0" smtClean="0"/>
          </a:p>
          <a:p>
            <a:r>
              <a:rPr lang="tr-TR" dirty="0" smtClean="0"/>
              <a:t>• Çalışmaların sonunda tüm görevlilerin katılımıyla değerlendirme toplantısı yapmak ve “Sonlandırma Raporu” düzenleyerek ilgili birimlere iletmek,</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p:txBody>
          <a:bodyPr>
            <a:normAutofit fontScale="62500" lnSpcReduction="20000"/>
          </a:bodyPr>
          <a:lstStyle/>
          <a:p>
            <a:r>
              <a:rPr lang="tr-TR" dirty="0" smtClean="0"/>
              <a:t>• Meydana gelen olay hakkında bilgi almak ve durum tespiti yapmak için kuruma/bölgeye gidilmesi, </a:t>
            </a:r>
          </a:p>
          <a:p>
            <a:endParaRPr lang="tr-TR" dirty="0" smtClean="0"/>
          </a:p>
          <a:p>
            <a:r>
              <a:rPr lang="tr-TR" dirty="0" smtClean="0"/>
              <a:t>• Ekip lideri ve yardımcı liderin seçilmesi, </a:t>
            </a:r>
          </a:p>
          <a:p>
            <a:endParaRPr lang="tr-TR" dirty="0" smtClean="0"/>
          </a:p>
          <a:p>
            <a:r>
              <a:rPr lang="tr-TR" dirty="0" smtClean="0"/>
              <a:t>• İlçe / İl </a:t>
            </a:r>
            <a:r>
              <a:rPr lang="tr-TR" dirty="0" err="1" smtClean="0"/>
              <a:t>Psikososyal</a:t>
            </a:r>
            <a:r>
              <a:rPr lang="tr-TR" dirty="0" smtClean="0"/>
              <a:t>, Koruma, Önleme ve Müdahale Ekibi üyelerinin okul personeline kendisini tanıtması, olay ve kurum hakkında bilgileri yetkili kişilerden alması, </a:t>
            </a:r>
          </a:p>
          <a:p>
            <a:endParaRPr lang="tr-TR" dirty="0" smtClean="0"/>
          </a:p>
          <a:p>
            <a:r>
              <a:rPr lang="tr-TR" dirty="0" smtClean="0"/>
              <a:t>• Travma konusunda uzman bir ekibin, olay sonrası süreçte, kurumda bulunacağını ve destek olacağını belirtmesi, </a:t>
            </a:r>
          </a:p>
          <a:p>
            <a:endParaRPr lang="tr-TR" dirty="0" smtClean="0"/>
          </a:p>
          <a:p>
            <a:r>
              <a:rPr lang="tr-TR" dirty="0" smtClean="0"/>
              <a:t>• Gerekli ise basına doğru bilgi vermek amacıyla bilgilendirme yazısı hazırlanmasına yardımcı olunması, </a:t>
            </a:r>
          </a:p>
          <a:p>
            <a:endParaRPr lang="tr-TR" dirty="0" smtClean="0"/>
          </a:p>
          <a:p>
            <a:r>
              <a:rPr lang="tr-TR" dirty="0" smtClean="0"/>
              <a:t>• Öğretmenlere, okul çalışanlarına ve velilere olay hakkında bilgi verilmesi ve ortak dil oluşturulması aşamasında okul idaresine destek olunması, bilgi aktarım sürecine katılım sağlanması,</a:t>
            </a:r>
            <a:endParaRPr lang="tr-TR" dirty="0"/>
          </a:p>
        </p:txBody>
      </p:sp>
      <p:sp>
        <p:nvSpPr>
          <p:cNvPr id="3" name="2 Başlık"/>
          <p:cNvSpPr>
            <a:spLocks noGrp="1"/>
          </p:cNvSpPr>
          <p:nvPr>
            <p:ph type="title"/>
          </p:nvPr>
        </p:nvSpPr>
        <p:spPr/>
        <p:txBody>
          <a:bodyPr>
            <a:noAutofit/>
          </a:bodyPr>
          <a:lstStyle/>
          <a:p>
            <a:r>
              <a:rPr lang="tr-TR" sz="2800" dirty="0" smtClean="0"/>
              <a:t>İLÇE / İL PSİKOSOSYAL, KORUMA, ÖNLEME VE MÜDAHALE EKİBİNCE OLAY SONRASI YAPILACAK ÇALIŞMALAR </a:t>
            </a:r>
            <a:endParaRPr lang="tr-TR"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İçerik Yer Tutucusu"/>
          <p:cNvSpPr>
            <a:spLocks noGrp="1"/>
          </p:cNvSpPr>
          <p:nvPr>
            <p:ph idx="1"/>
          </p:nvPr>
        </p:nvSpPr>
        <p:spPr>
          <a:xfrm>
            <a:off x="457200" y="404664"/>
            <a:ext cx="8229600" cy="5602627"/>
          </a:xfrm>
        </p:spPr>
        <p:txBody>
          <a:bodyPr>
            <a:normAutofit fontScale="70000" lnSpcReduction="20000"/>
          </a:bodyPr>
          <a:lstStyle/>
          <a:p>
            <a:r>
              <a:rPr lang="tr-TR" dirty="0" smtClean="0"/>
              <a:t>Olayın durumuna ve gerekliliğine göre ilgili protokol kapsamında aşağıdaki çalışmalardan bir ya da bir kaçı seçilerek öğrenci, öğretmen ve velilere yönelik planlanması; </a:t>
            </a:r>
          </a:p>
          <a:p>
            <a:pPr lvl="1"/>
            <a:r>
              <a:rPr lang="tr-TR" dirty="0" smtClean="0"/>
              <a:t>✓ Bireysel Görüşme </a:t>
            </a:r>
          </a:p>
          <a:p>
            <a:pPr lvl="1"/>
            <a:r>
              <a:rPr lang="tr-TR" dirty="0" smtClean="0"/>
              <a:t>✓ Psikolojik Bilgilendirme ve Anlamlandırma (</a:t>
            </a:r>
            <a:r>
              <a:rPr lang="tr-TR" dirty="0" err="1" smtClean="0"/>
              <a:t>debrifing</a:t>
            </a:r>
            <a:r>
              <a:rPr lang="tr-TR" dirty="0" smtClean="0"/>
              <a:t>) </a:t>
            </a:r>
          </a:p>
          <a:p>
            <a:pPr lvl="1"/>
            <a:r>
              <a:rPr lang="tr-TR" dirty="0" smtClean="0"/>
              <a:t>✓ </a:t>
            </a:r>
            <a:r>
              <a:rPr lang="tr-TR" dirty="0" err="1" smtClean="0"/>
              <a:t>Psikoeğitim</a:t>
            </a:r>
            <a:r>
              <a:rPr lang="tr-TR" dirty="0" smtClean="0"/>
              <a:t> </a:t>
            </a:r>
          </a:p>
          <a:p>
            <a:pPr lvl="1"/>
            <a:r>
              <a:rPr lang="tr-TR" dirty="0" smtClean="0"/>
              <a:t>✓ Sınıf Temelli Müdahale </a:t>
            </a:r>
          </a:p>
          <a:p>
            <a:pPr lvl="1"/>
            <a:r>
              <a:rPr lang="tr-TR" dirty="0" smtClean="0"/>
              <a:t>✓ Grupla Danışma</a:t>
            </a:r>
          </a:p>
          <a:p>
            <a:pPr lvl="1"/>
            <a:r>
              <a:rPr lang="tr-TR" dirty="0" smtClean="0"/>
              <a:t> ✓ Sağlık Kişi / Kurumlarına Sevk </a:t>
            </a:r>
          </a:p>
          <a:p>
            <a:pPr lvl="1"/>
            <a:r>
              <a:rPr lang="tr-TR" dirty="0" smtClean="0"/>
              <a:t>✓ Grup / Sınıf Etkinlikleri </a:t>
            </a:r>
          </a:p>
          <a:p>
            <a:pPr lvl="1"/>
            <a:r>
              <a:rPr lang="tr-TR" dirty="0" smtClean="0"/>
              <a:t>✓ Ev / Hastane Ziyareti </a:t>
            </a:r>
          </a:p>
          <a:p>
            <a:pPr lvl="1"/>
            <a:endParaRPr lang="tr-TR" dirty="0" smtClean="0"/>
          </a:p>
          <a:p>
            <a:r>
              <a:rPr lang="tr-TR" dirty="0" smtClean="0"/>
              <a:t>• Seçilen çalışmaları uygulayacak kişilere görev dağılımı yapılması, </a:t>
            </a:r>
          </a:p>
          <a:p>
            <a:endParaRPr lang="tr-TR" dirty="0" smtClean="0"/>
          </a:p>
          <a:p>
            <a:r>
              <a:rPr lang="tr-TR" dirty="0" smtClean="0"/>
              <a:t>• Gerekli malzeme, kullanılacak formlar ve raporlar temin edilmesi, </a:t>
            </a:r>
          </a:p>
          <a:p>
            <a:endParaRPr lang="tr-TR" dirty="0" smtClean="0"/>
          </a:p>
          <a:p>
            <a:r>
              <a:rPr lang="tr-TR" dirty="0" smtClean="0"/>
              <a:t>• Çalışmaların sonunda tüm görevlilerin katılımıyla değerlendirme toplantısı yapılması ve “Sonlandırma Raporu(Form 4)” düzenlenerek ilgili birimlere iletilmesi.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66</TotalTime>
  <Words>1840</Words>
  <Application>Microsoft Office PowerPoint</Application>
  <PresentationFormat>Ekran Gösterisi (4:3)</PresentationFormat>
  <Paragraphs>225</Paragraphs>
  <Slides>24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24</vt:i4>
      </vt:variant>
    </vt:vector>
  </HeadingPairs>
  <TitlesOfParts>
    <vt:vector size="29" baseType="lpstr">
      <vt:lpstr>Lucida Sans Unicode</vt:lpstr>
      <vt:lpstr>Verdana</vt:lpstr>
      <vt:lpstr>Wingdings 2</vt:lpstr>
      <vt:lpstr>Wingdings 3</vt:lpstr>
      <vt:lpstr>Kalabalık</vt:lpstr>
      <vt:lpstr>TRAVMA VE KRİZE MÜDAHALE YOL HARİTASI </vt:lpstr>
      <vt:lpstr>Eğitim Kurumları İçin Olası Kriz Nedenleri</vt:lpstr>
      <vt:lpstr>PowerPoint Sunusu</vt:lpstr>
      <vt:lpstr>Krize Etkin Müdahalenin Temel Unsurları</vt:lpstr>
      <vt:lpstr>Krize Müdahale Planı Oluşturma</vt:lpstr>
      <vt:lpstr>OKUL PSİKOSOSYAL, KORUMA, ÖNLEME VE MÜDAHALE EKİBİNCE OLAY ANI VE SONRASI YAPILACAK ÇALIŞMALAR </vt:lpstr>
      <vt:lpstr>PowerPoint Sunusu</vt:lpstr>
      <vt:lpstr>İLÇE / İL PSİKOSOSYAL, KORUMA, ÖNLEME VE MÜDAHALE EKİBİNCE OLAY SONRASI YAPILACAK ÇALIŞMALAR </vt:lpstr>
      <vt:lpstr>PowerPoint Sunusu</vt:lpstr>
      <vt:lpstr>OKUL PSİKOSOSYAL, KORUMA, ÖNLEME VE MÜDAHALE EKİBİ ÜYELERİ</vt:lpstr>
      <vt:lpstr>PowerPoint Sunusu</vt:lpstr>
      <vt:lpstr>PowerPoint Sunusu</vt:lpstr>
      <vt:lpstr>PowerPoint Sunusu</vt:lpstr>
      <vt:lpstr>PowerPoint Sunusu</vt:lpstr>
      <vt:lpstr>PowerPoint Sunusu</vt:lpstr>
      <vt:lpstr>PowerPoint Sunusu</vt:lpstr>
      <vt:lpstr>PowerPoint Sunusu</vt:lpstr>
      <vt:lpstr>Okulda Çalışma İlkeleri</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TRAVMA VE KRİZE MÜDAHALE YOL HARİTASI</dc:title>
  <dc:creator>özge</dc:creator>
  <cp:lastModifiedBy>MAXİMUM</cp:lastModifiedBy>
  <cp:revision>5</cp:revision>
  <dcterms:created xsi:type="dcterms:W3CDTF">2022-12-27T10:15:25Z</dcterms:created>
  <dcterms:modified xsi:type="dcterms:W3CDTF">2022-12-27T11:33:37Z</dcterms:modified>
</cp:coreProperties>
</file>