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0B8FB-6002-43C4-8584-57E273F3075D}" type="datetimeFigureOut">
              <a:rPr lang="tr-TR" smtClean="0"/>
              <a:t>10.03.2022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1E4E7-71BF-4AF3-8E2B-E04822709A27}" type="slidenum">
              <a:rPr lang="tr-TR" smtClean="0"/>
              <a:t>‹#›</a:t>
            </a:fld>
            <a:endParaRPr lang="tr-TR"/>
          </a:p>
        </p:txBody>
      </p:sp>
    </p:spTree>
    <p:extLst>
      <p:ext uri="{BB962C8B-B14F-4D97-AF65-F5344CB8AC3E}">
        <p14:creationId xmlns:p14="http://schemas.microsoft.com/office/powerpoint/2010/main" val="162207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02AA0A29-ACBB-45F6-A681-2FB8D4E03D0A}" type="datetime1">
              <a:rPr lang="tr-TR" smtClean="0"/>
              <a:t>10.03.2022</a:t>
            </a:fld>
            <a:endParaRPr lang="tr-TR"/>
          </a:p>
        </p:txBody>
      </p:sp>
      <p:sp>
        <p:nvSpPr>
          <p:cNvPr id="20" name="19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1716499-2A0F-4680-BA46-AE1202BCE589}" type="datetime1">
              <a:rPr lang="tr-TR" smtClean="0"/>
              <a:t>10.03.2022</a:t>
            </a:fld>
            <a:endParaRPr lang="tr-TR"/>
          </a:p>
        </p:txBody>
      </p:sp>
      <p:sp>
        <p:nvSpPr>
          <p:cNvPr id="5" name="4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0073CE1-DFA3-47BD-A856-1F96BA232FAF}" type="datetime1">
              <a:rPr lang="tr-TR" smtClean="0"/>
              <a:t>10.03.2022</a:t>
            </a:fld>
            <a:endParaRPr lang="tr-TR"/>
          </a:p>
        </p:txBody>
      </p:sp>
      <p:sp>
        <p:nvSpPr>
          <p:cNvPr id="5" name="4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5FF0048-BFFC-48EF-BDAC-C74F201127E5}" type="datetime1">
              <a:rPr lang="tr-TR" smtClean="0"/>
              <a:t>10.03.2022</a:t>
            </a:fld>
            <a:endParaRPr lang="tr-TR"/>
          </a:p>
        </p:txBody>
      </p:sp>
      <p:sp>
        <p:nvSpPr>
          <p:cNvPr id="5" name="4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FDA5C95-D6D2-4393-BBC1-6F5FC918058C}" type="datetime1">
              <a:rPr lang="tr-TR" smtClean="0"/>
              <a:t>10.03.2022</a:t>
            </a:fld>
            <a:endParaRPr lang="tr-TR"/>
          </a:p>
        </p:txBody>
      </p:sp>
      <p:sp>
        <p:nvSpPr>
          <p:cNvPr id="5" name="4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41E77243-D8B1-4C01-B963-FA6513B7A961}" type="datetime1">
              <a:rPr lang="tr-TR" smtClean="0"/>
              <a:t>10.03.2022</a:t>
            </a:fld>
            <a:endParaRPr lang="tr-TR"/>
          </a:p>
        </p:txBody>
      </p:sp>
      <p:sp>
        <p:nvSpPr>
          <p:cNvPr id="6" name="5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6EDAAA70-1106-4203-8EE3-03C71DCF26C6}" type="datetime1">
              <a:rPr lang="tr-TR" smtClean="0"/>
              <a:t>10.03.2022</a:t>
            </a:fld>
            <a:endParaRPr lang="tr-TR"/>
          </a:p>
        </p:txBody>
      </p:sp>
      <p:sp>
        <p:nvSpPr>
          <p:cNvPr id="8" name="7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352DCA3B-73BB-464B-8D62-0194606FC7F8}" type="datetime1">
              <a:rPr lang="tr-TR" smtClean="0"/>
              <a:t>10.03.2022</a:t>
            </a:fld>
            <a:endParaRPr lang="tr-TR"/>
          </a:p>
        </p:txBody>
      </p:sp>
      <p:sp>
        <p:nvSpPr>
          <p:cNvPr id="4" name="3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B3B49F1-8528-47C7-8CE9-65D82BFD15AB}" type="datetime1">
              <a:rPr lang="tr-TR" smtClean="0"/>
              <a:t>10.03.2022</a:t>
            </a:fld>
            <a:endParaRPr lang="tr-TR"/>
          </a:p>
        </p:txBody>
      </p:sp>
      <p:sp>
        <p:nvSpPr>
          <p:cNvPr id="3" name="2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EC89F13-E5F9-42AE-9337-7E5A55B26B06}" type="datetime1">
              <a:rPr lang="tr-TR" smtClean="0"/>
              <a:t>10.03.2022</a:t>
            </a:fld>
            <a:endParaRPr lang="tr-TR"/>
          </a:p>
        </p:txBody>
      </p:sp>
      <p:sp>
        <p:nvSpPr>
          <p:cNvPr id="6" name="5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EF461BFA-E4AF-462C-A126-1571A3EA9621}" type="datetime1">
              <a:rPr lang="tr-TR" smtClean="0"/>
              <a:t>10.03.2022</a:t>
            </a:fld>
            <a:endParaRPr lang="tr-TR"/>
          </a:p>
        </p:txBody>
      </p:sp>
      <p:sp>
        <p:nvSpPr>
          <p:cNvPr id="6" name="5 Altbilgi Yer Tutucusu"/>
          <p:cNvSpPr>
            <a:spLocks noGrp="1"/>
          </p:cNvSpPr>
          <p:nvPr>
            <p:ph type="ftr" sz="quarter" idx="11"/>
          </p:nvPr>
        </p:nvSpPr>
        <p:spPr/>
        <p:txBody>
          <a:bodyPr/>
          <a:lstStyle>
            <a:extLst/>
          </a:lstStyle>
          <a:p>
            <a:r>
              <a:rPr lang="tr-TR" smtClean="0"/>
              <a:t>Gümüşhane Rehberlik ve Araştırma Merkezi</a:t>
            </a:r>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94408D-CFD9-419F-84E8-7CFF187F014E}" type="datetime1">
              <a:rPr lang="tr-TR" smtClean="0"/>
              <a:t>10.03.2022</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Gümüşhane Rehberlik ve Araştırma Merkezi</a:t>
            </a:r>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4077072"/>
            <a:ext cx="7772400" cy="914400"/>
          </a:xfrm>
        </p:spPr>
        <p:txBody>
          <a:bodyPr>
            <a:normAutofit/>
          </a:bodyPr>
          <a:lstStyle/>
          <a:p>
            <a:r>
              <a:rPr lang="tr-TR" sz="4400" b="1" i="1" dirty="0" smtClean="0">
                <a:solidFill>
                  <a:srgbClr val="C00000"/>
                </a:solidFill>
              </a:rPr>
              <a:t>DUYU BÜTÜNLEME</a:t>
            </a:r>
            <a:endParaRPr lang="tr-TR" sz="4400" b="1" i="1" dirty="0">
              <a:solidFill>
                <a:srgbClr val="C00000"/>
              </a:solidFill>
            </a:endParaRPr>
          </a:p>
        </p:txBody>
      </p:sp>
      <p:pic>
        <p:nvPicPr>
          <p:cNvPr id="1026" name="Picture 2" descr="C:\Users\ismail\Desktop\bülten\duyu bütünleme\cocuklarda-duyu-butunleme-bozuklugu.jpg"/>
          <p:cNvPicPr>
            <a:picLocks noChangeAspect="1" noChangeArrowheads="1"/>
          </p:cNvPicPr>
          <p:nvPr/>
        </p:nvPicPr>
        <p:blipFill>
          <a:blip r:embed="rId2" cstate="print"/>
          <a:srcRect/>
          <a:stretch>
            <a:fillRect/>
          </a:stretch>
        </p:blipFill>
        <p:spPr bwMode="auto">
          <a:xfrm>
            <a:off x="467544" y="476672"/>
            <a:ext cx="8208912" cy="2952328"/>
          </a:xfrm>
          <a:prstGeom prst="rect">
            <a:avLst/>
          </a:prstGeom>
          <a:noFill/>
        </p:spPr>
      </p:pic>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332656"/>
            <a:ext cx="7498080" cy="5915744"/>
          </a:xfrm>
        </p:spPr>
        <p:txBody>
          <a:bodyPr>
            <a:normAutofit fontScale="92500" lnSpcReduction="10000"/>
          </a:bodyPr>
          <a:lstStyle/>
          <a:p>
            <a:r>
              <a:rPr lang="tr-TR" b="1" i="1" dirty="0" smtClean="0"/>
              <a:t>Duyuların sinir sisteminde algılanarak davranış oluşturması:</a:t>
            </a:r>
          </a:p>
          <a:p>
            <a:endParaRPr lang="tr-TR" dirty="0" smtClean="0"/>
          </a:p>
          <a:p>
            <a:pPr lvl="0"/>
            <a:r>
              <a:rPr lang="tr-TR" b="1" i="1" dirty="0" smtClean="0"/>
              <a:t>Reseptörler aracılığı ile algılama:  </a:t>
            </a:r>
            <a:r>
              <a:rPr lang="tr-TR" dirty="0" smtClean="0"/>
              <a:t>duyularımızda bulunan özel alıcılar ile algılanan bilginin beyinde işlenerek duyularımıza iletilir.</a:t>
            </a:r>
          </a:p>
          <a:p>
            <a:pPr>
              <a:buNone/>
            </a:pPr>
            <a:endParaRPr lang="tr-TR" dirty="0" smtClean="0"/>
          </a:p>
          <a:p>
            <a:r>
              <a:rPr lang="tr-TR" b="1" i="1" dirty="0" smtClean="0"/>
              <a:t>Örnek:</a:t>
            </a:r>
            <a:r>
              <a:rPr lang="tr-TR" i="1" dirty="0" smtClean="0"/>
              <a:t>  </a:t>
            </a:r>
            <a:r>
              <a:rPr lang="tr-TR" i="1" dirty="0" smtClean="0">
                <a:solidFill>
                  <a:srgbClr val="7030A0"/>
                </a:solidFill>
              </a:rPr>
              <a:t>Çocuğunuzla parka giderken karşısına çıkan kaldırım basamağını çocuğunuzun sinir sistemi gözünde bulunan görme reseptörlerinden gelen sinirsel elektrik akımları aracılığıyla görmüş olur.</a:t>
            </a:r>
            <a:endParaRPr lang="tr-TR" dirty="0" smtClean="0">
              <a:solidFill>
                <a:srgbClr val="7030A0"/>
              </a:solidFill>
            </a:endParaRP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260648"/>
            <a:ext cx="7818072" cy="6336704"/>
          </a:xfrm>
        </p:spPr>
        <p:txBody>
          <a:bodyPr>
            <a:normAutofit fontScale="85000" lnSpcReduction="10000"/>
          </a:bodyPr>
          <a:lstStyle/>
          <a:p>
            <a:pPr lvl="0"/>
            <a:r>
              <a:rPr lang="tr-TR" b="1" i="1" dirty="0" smtClean="0"/>
              <a:t>Duyusal ayarlama(modülasyon): </a:t>
            </a:r>
            <a:r>
              <a:rPr lang="tr-TR" i="1" dirty="0" smtClean="0"/>
              <a:t>insan beyni dış dünyadan ve kendi vücudundan milyonlarca farklı uyaran alır ve bu kadar uyaranla baş etmek için bilinçsiz düzeyde bir korunma sistemi geliştirmiştir. Bu duyusal korunma merkezi bilgileri ayrıştırarak beynimizin gereksiz yorulmasının önüne geçmiş olur. Bu akıllı modülasyon sistemi sayesinde beynimiz, çevremizden ve vücudumuzdan gelen milyonlarca duyusal bilginin önemli bilgi süzgecinden geçirilmesi ve  beynimizin üst merkezlerinin uyarılması ile duruma uygun davranışı oluşturur. </a:t>
            </a:r>
          </a:p>
          <a:p>
            <a:pPr lvl="0">
              <a:buNone/>
            </a:pPr>
            <a:endParaRPr lang="tr-TR" dirty="0" smtClean="0"/>
          </a:p>
          <a:p>
            <a:r>
              <a:rPr lang="tr-TR" b="1" i="1" dirty="0" smtClean="0"/>
              <a:t>Örneğin:  </a:t>
            </a:r>
            <a:r>
              <a:rPr lang="tr-TR" i="1" dirty="0" smtClean="0">
                <a:solidFill>
                  <a:srgbClr val="7030A0"/>
                </a:solidFill>
              </a:rPr>
              <a:t>karışık bir odada kaleminizi ararken onlarca obje arasından kalemi gördüğünüzde ona odaklanmamızı sağlayıp diğer uyaranları elemesi ve dikkate değer görmemesi gibi.</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16632"/>
            <a:ext cx="7890080" cy="6552728"/>
          </a:xfrm>
        </p:spPr>
        <p:txBody>
          <a:bodyPr>
            <a:normAutofit fontScale="92500" lnSpcReduction="10000"/>
          </a:bodyPr>
          <a:lstStyle/>
          <a:p>
            <a:pPr lvl="0"/>
            <a:r>
              <a:rPr lang="tr-TR" b="1" i="1" dirty="0" smtClean="0"/>
              <a:t>Duyusal algılama- ayırt etme( </a:t>
            </a:r>
            <a:r>
              <a:rPr lang="tr-TR" b="1" i="1" dirty="0" err="1" smtClean="0"/>
              <a:t>dikriminasyon</a:t>
            </a:r>
            <a:r>
              <a:rPr lang="tr-TR" b="1" i="1" dirty="0" smtClean="0"/>
              <a:t>):</a:t>
            </a:r>
            <a:r>
              <a:rPr lang="tr-TR" dirty="0" smtClean="0"/>
              <a:t> beynimizin ayarlama sistemi sayesinde elekten geçirilen duyusal bilgiyi bir üst merkeze iletir ve orada bu bilginin ne olduğunu, nerede olduğunu, nasıl olduğunu anlar ve onun ayrıntıları hakkında bilgi sahibi olur.</a:t>
            </a:r>
          </a:p>
          <a:p>
            <a:pPr lvl="0">
              <a:buNone/>
            </a:pPr>
            <a:endParaRPr lang="tr-TR" dirty="0" smtClean="0"/>
          </a:p>
          <a:p>
            <a:pPr lvl="0">
              <a:buNone/>
            </a:pPr>
            <a:endParaRPr lang="tr-TR" dirty="0" smtClean="0"/>
          </a:p>
          <a:p>
            <a:r>
              <a:rPr lang="tr-TR" b="1" i="1" dirty="0" smtClean="0"/>
              <a:t>Örneğin:   </a:t>
            </a:r>
            <a:r>
              <a:rPr lang="tr-TR" i="1" dirty="0" smtClean="0">
                <a:solidFill>
                  <a:srgbClr val="7030A0"/>
                </a:solidFill>
              </a:rPr>
              <a:t>sesin geldiği yönü birbirine benzeyen sesler arasındaki farklılıkları, pütürlü ya da düz iki yüzeyi birbirinden ayırt edebilmemizi, renkler ya da okuduğumuz yazılardaki benzer harfler arasındaki farkların detaylarını anlamımızı sağlar.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188640"/>
            <a:ext cx="7498080" cy="6059760"/>
          </a:xfrm>
        </p:spPr>
        <p:txBody>
          <a:bodyPr>
            <a:normAutofit fontScale="77500" lnSpcReduction="20000"/>
          </a:bodyPr>
          <a:lstStyle/>
          <a:p>
            <a:pPr lvl="0"/>
            <a:r>
              <a:rPr lang="tr-TR" b="1" i="1" dirty="0" smtClean="0"/>
              <a:t>Duyusal </a:t>
            </a:r>
            <a:r>
              <a:rPr lang="tr-TR" dirty="0" err="1" smtClean="0"/>
              <a:t>paraksis</a:t>
            </a:r>
            <a:r>
              <a:rPr lang="tr-TR" dirty="0" smtClean="0"/>
              <a:t>:motor planlama: duyu bütünleme sürecinin yorum ve plan aşamasıdır.beynimizin bir dizi eylemi tasarlama, organize etme ve yürütme yeteneğidir. Yeni bir durumla karşılaştığımızda bu duruma adapte olma yeteneklerimizle ilgilidir. Böylece akıl yürütme ve düşünme becerilerini kullanır, bir problemi çözmek için bir fikir üretir, bu fikri hayata geçirecek sıralama basamaklarını zihnimizde oluşturur ve bu basamakları hayata geçirir.plan bozulduğunda yeni duruma adapte olarak bu planımızı bu duruma uygun şekilde güncelleyebilmemizi sağlar.</a:t>
            </a:r>
          </a:p>
          <a:p>
            <a:pPr lvl="0">
              <a:buNone/>
            </a:pPr>
            <a:endParaRPr lang="tr-TR" dirty="0" smtClean="0"/>
          </a:p>
          <a:p>
            <a:pPr lvl="0"/>
            <a:r>
              <a:rPr lang="tr-TR" b="1" i="1" dirty="0" smtClean="0"/>
              <a:t>Örneğin:  </a:t>
            </a:r>
            <a:r>
              <a:rPr lang="tr-TR" i="1" dirty="0" smtClean="0">
                <a:solidFill>
                  <a:srgbClr val="7030A0"/>
                </a:solidFill>
              </a:rPr>
              <a:t>sabah uyanıp okula gitmek için hazırlanmaya başlayan çocuğunuzun yapacağı basamakları geçmiş tecrübelerinden ve  gelişmiş algısal süreçlerinden faydalanarak ve yeterli fiziksel beceriyle art arda yapabilme becerisidir.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04664"/>
            <a:ext cx="7498080" cy="5843736"/>
          </a:xfrm>
        </p:spPr>
        <p:txBody>
          <a:bodyPr>
            <a:normAutofit fontScale="92500" lnSpcReduction="10000"/>
          </a:bodyPr>
          <a:lstStyle/>
          <a:p>
            <a:pPr lvl="0"/>
            <a:r>
              <a:rPr lang="tr-TR" b="1" i="1" dirty="0" smtClean="0"/>
              <a:t>Motor beceri-</a:t>
            </a:r>
            <a:r>
              <a:rPr lang="tr-TR" b="1" i="1" dirty="0" err="1" smtClean="0"/>
              <a:t>postural</a:t>
            </a:r>
            <a:r>
              <a:rPr lang="tr-TR" b="1" i="1" dirty="0" smtClean="0"/>
              <a:t> hareket: </a:t>
            </a:r>
            <a:r>
              <a:rPr lang="tr-TR" dirty="0" smtClean="0"/>
              <a:t>daha çok ince, kaba, oral motor ve göz kaslarımızla, koordinasyon becerilerimizle, ardışık hareketleri yapabilme yeteneğimizle, dengemizle ve </a:t>
            </a:r>
            <a:r>
              <a:rPr lang="tr-TR" dirty="0" err="1" smtClean="0"/>
              <a:t>postürümüzle</a:t>
            </a:r>
            <a:r>
              <a:rPr lang="tr-TR" dirty="0" smtClean="0"/>
              <a:t> ilgilidir</a:t>
            </a:r>
            <a:r>
              <a:rPr lang="tr-TR" b="1" i="1" dirty="0" smtClean="0"/>
              <a:t>.</a:t>
            </a:r>
            <a:endParaRPr lang="tr-TR" dirty="0" smtClean="0"/>
          </a:p>
          <a:p>
            <a:pPr>
              <a:buNone/>
            </a:pPr>
            <a:endParaRPr lang="tr-TR" dirty="0" smtClean="0"/>
          </a:p>
          <a:p>
            <a:r>
              <a:rPr lang="tr-TR" b="1" i="1" dirty="0" smtClean="0"/>
              <a:t>Örneğin: </a:t>
            </a:r>
            <a:r>
              <a:rPr lang="tr-TR" i="1" dirty="0" smtClean="0">
                <a:solidFill>
                  <a:srgbClr val="7030A0"/>
                </a:solidFill>
              </a:rPr>
              <a:t>salonda konuşmacıyı dinlerken çocuğunuz sizi çağırdı. Kalkıp çocuğunuzun yanına gitmeye karar verdiğinizde, ne yapacağınızı tam olarak planlamanın hemen ardından bu planı hayata geçirirken kullandığınız tüm fiziksel hareketler aktif kullandığınız yeteneklerdir.</a:t>
            </a:r>
            <a:endParaRPr lang="tr-TR" dirty="0" smtClean="0">
              <a:solidFill>
                <a:srgbClr val="7030A0"/>
              </a:solidFill>
            </a:endParaRP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i="1" dirty="0" smtClean="0"/>
              <a:t>DUYUSAL MODÜLASYON (AYARLAMA) BOZUKLUĞU:</a:t>
            </a:r>
            <a:endParaRPr lang="tr-TR" dirty="0" smtClean="0"/>
          </a:p>
        </p:txBody>
      </p:sp>
      <p:sp>
        <p:nvSpPr>
          <p:cNvPr id="3" name="2 İçerik Yer Tutucusu"/>
          <p:cNvSpPr>
            <a:spLocks noGrp="1"/>
          </p:cNvSpPr>
          <p:nvPr>
            <p:ph idx="1"/>
          </p:nvPr>
        </p:nvSpPr>
        <p:spPr/>
        <p:txBody>
          <a:bodyPr>
            <a:normAutofit/>
          </a:bodyPr>
          <a:lstStyle/>
          <a:p>
            <a:r>
              <a:rPr lang="tr-TR" dirty="0" smtClean="0"/>
              <a:t>Modülasyon</a:t>
            </a:r>
          </a:p>
          <a:p>
            <a:pPr>
              <a:buNone/>
            </a:pPr>
            <a:r>
              <a:rPr lang="tr-TR" dirty="0" smtClean="0"/>
              <a:t>		-Ayarlama</a:t>
            </a:r>
            <a:r>
              <a:rPr lang="tr-TR" b="1" i="1" dirty="0" smtClean="0"/>
              <a:t>    </a:t>
            </a:r>
            <a:r>
              <a:rPr lang="tr-TR" dirty="0" smtClean="0"/>
              <a:t> </a:t>
            </a:r>
          </a:p>
          <a:p>
            <a:r>
              <a:rPr lang="tr-TR" dirty="0" smtClean="0"/>
              <a:t>Uyaran Arayışı </a:t>
            </a:r>
          </a:p>
          <a:p>
            <a:pPr>
              <a:buNone/>
            </a:pPr>
            <a:r>
              <a:rPr lang="tr-TR" dirty="0" smtClean="0"/>
              <a:t>		-beslenememe</a:t>
            </a:r>
          </a:p>
          <a:p>
            <a:r>
              <a:rPr lang="tr-TR" dirty="0" smtClean="0"/>
              <a:t>Alçak eşik</a:t>
            </a:r>
          </a:p>
          <a:p>
            <a:pPr>
              <a:buNone/>
            </a:pPr>
            <a:r>
              <a:rPr lang="tr-TR" dirty="0" smtClean="0"/>
              <a:t>		-Uyarandan rahatsız olma</a:t>
            </a:r>
          </a:p>
          <a:p>
            <a:r>
              <a:rPr lang="tr-TR" dirty="0" smtClean="0"/>
              <a:t>Yüksek Eşik</a:t>
            </a:r>
          </a:p>
          <a:p>
            <a:pPr>
              <a:buNone/>
            </a:pPr>
            <a:r>
              <a:rPr lang="tr-TR" dirty="0" smtClean="0"/>
              <a:t>		-Uyaranın farkında olmama</a:t>
            </a:r>
            <a:r>
              <a:rPr lang="tr-TR" i="1" dirty="0" smtClean="0"/>
              <a:t> </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16632"/>
            <a:ext cx="7818072" cy="6552728"/>
          </a:xfrm>
        </p:spPr>
        <p:txBody>
          <a:bodyPr>
            <a:normAutofit fontScale="85000" lnSpcReduction="20000"/>
          </a:bodyPr>
          <a:lstStyle/>
          <a:p>
            <a:r>
              <a:rPr lang="tr-TR" b="1" i="1" dirty="0" smtClean="0"/>
              <a:t>-Yüksek duyusal eşik: </a:t>
            </a:r>
            <a:r>
              <a:rPr lang="tr-TR" i="1" dirty="0" smtClean="0"/>
              <a:t>Duyusal eşiği olması gerekenden daha yüksek olan yani beynindeki güvenlik görevlisi, duyusal eşiği aşağı çekerek bilgiyi beynin üst merkezlerine iletmesi gerekirken bu görevini yerine getiremeyen çocuklar: uyaran arayışı ya da uyaranın farkında olmama durumunu yaşar.</a:t>
            </a:r>
            <a:endParaRPr lang="tr-TR" dirty="0" smtClean="0"/>
          </a:p>
          <a:p>
            <a:pPr lvl="1"/>
            <a:r>
              <a:rPr lang="tr-TR" b="1" i="1" dirty="0" smtClean="0"/>
              <a:t>Yüksek eşik pasif cevap( uyaranın farkında olmama):</a:t>
            </a:r>
            <a:r>
              <a:rPr lang="tr-TR" i="1" dirty="0" smtClean="0"/>
              <a:t> kaldırımdan yukarı çıkması gereken çocuk kaldırımı fark etmede zorlanabilir, doğru zamanda ayağını kaldırmakta yavaş olabilir. Sakar, beceriksiz, dikkatsiz görünebilir.</a:t>
            </a:r>
            <a:endParaRPr lang="tr-TR" dirty="0" smtClean="0"/>
          </a:p>
          <a:p>
            <a:pPr lvl="1"/>
            <a:r>
              <a:rPr lang="tr-TR" b="1" i="1" dirty="0" smtClean="0"/>
              <a:t>Yüksek eşik aktif cevap( uyaran arayışı: </a:t>
            </a:r>
            <a:r>
              <a:rPr lang="tr-TR" dirty="0" smtClean="0"/>
              <a:t>sokaktaki kaldırımı çıkması gereken çocuğumuzun sakin sakin yürümek yerine hoplayıp zıplamasına, yerde bulduğu şeyleri ayrıntılı incelemesine, sürekli konuşup sorular sormasına, tırnaklarını kemirmesine, annesine sürekli dokunmak istemesine, elinde bir şey taşımak istemesine ya da bulduğu şeyleri ağzına sokmak istemesine sebep olabilir.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16632"/>
            <a:ext cx="7818072" cy="6552728"/>
          </a:xfrm>
        </p:spPr>
        <p:txBody>
          <a:bodyPr>
            <a:normAutofit fontScale="92500" lnSpcReduction="20000"/>
          </a:bodyPr>
          <a:lstStyle/>
          <a:p>
            <a:r>
              <a:rPr lang="tr-TR" b="1" i="1" dirty="0" smtClean="0"/>
              <a:t>-Alçak duyusal eşik: </a:t>
            </a:r>
            <a:r>
              <a:rPr lang="tr-TR" i="1" dirty="0" smtClean="0"/>
              <a:t>beyindeki güvenlik görevlisi gelen uyaranları önemli ya da önemsiz oluşuna göre ayırt ederek onları elemesi gerekirken bu görevini yerine getiremeyerek beynin üst merkezlerine fazla duyusal uyaran ileten kişilerdir</a:t>
            </a:r>
            <a:r>
              <a:rPr lang="tr-TR" dirty="0" smtClean="0"/>
              <a:t>.</a:t>
            </a:r>
          </a:p>
          <a:p>
            <a:pPr lvl="1"/>
            <a:r>
              <a:rPr lang="tr-TR" b="1" i="1" dirty="0" smtClean="0"/>
              <a:t>Alçak eşik pasif cevap(duyusal hassasiyet): </a:t>
            </a:r>
            <a:r>
              <a:rPr lang="tr-TR" dirty="0" smtClean="0"/>
              <a:t>sokakta annesiyle yürüyen çocuk, yürümenin verdiği </a:t>
            </a:r>
            <a:r>
              <a:rPr lang="tr-TR" dirty="0" err="1" smtClean="0"/>
              <a:t>salınımlardan</a:t>
            </a:r>
            <a:r>
              <a:rPr lang="tr-TR" dirty="0" smtClean="0"/>
              <a:t>, kıyafetinin etiketinden, ayakkabısının sıkılığından, etrafındaki seslerden, en son yediği krepin aşırı yoğun tadından yorulmasına sebep olabilir.</a:t>
            </a:r>
          </a:p>
          <a:p>
            <a:pPr lvl="1"/>
            <a:r>
              <a:rPr lang="tr-TR" b="1" i="1" dirty="0" smtClean="0"/>
              <a:t>Alçak eşik aktif davranışsal cevap(uyarandan kaçış): </a:t>
            </a:r>
            <a:r>
              <a:rPr lang="tr-TR" dirty="0" smtClean="0"/>
              <a:t>evden çıkmadan kıyafetler onu rahatsız etmeyecek şekilde seçmiştir, etiketler kesilmiş, geniş kıyafetler seçilmiş olur. Sokakta yürüyen çocuk seslerden rahatsız olduğu için elleriyle kulaklarını kapatır.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188640"/>
            <a:ext cx="7818072" cy="1728192"/>
          </a:xfrm>
        </p:spPr>
        <p:txBody>
          <a:bodyPr>
            <a:normAutofit fontScale="90000"/>
          </a:bodyPr>
          <a:lstStyle/>
          <a:p>
            <a:r>
              <a:rPr lang="tr-TR" b="1" i="1" dirty="0" smtClean="0"/>
              <a:t>DUYUSAL DİSKRİMİNASYON(AYIRT ETME) BOZUKLUĞU:</a:t>
            </a:r>
            <a:endParaRPr lang="tr-TR" dirty="0"/>
          </a:p>
        </p:txBody>
      </p:sp>
      <p:sp>
        <p:nvSpPr>
          <p:cNvPr id="3" name="2 İçerik Yer Tutucusu"/>
          <p:cNvSpPr>
            <a:spLocks noGrp="1"/>
          </p:cNvSpPr>
          <p:nvPr>
            <p:ph idx="1"/>
          </p:nvPr>
        </p:nvSpPr>
        <p:spPr/>
        <p:txBody>
          <a:bodyPr/>
          <a:lstStyle/>
          <a:p>
            <a:pPr lvl="0"/>
            <a:endParaRPr lang="tr-TR" dirty="0" smtClean="0"/>
          </a:p>
          <a:p>
            <a:pPr lvl="0">
              <a:buNone/>
            </a:pPr>
            <a:endParaRPr lang="tr-TR" dirty="0" smtClean="0"/>
          </a:p>
          <a:p>
            <a:pPr lvl="0"/>
            <a:r>
              <a:rPr lang="tr-TR" dirty="0" smtClean="0"/>
              <a:t>duyusal </a:t>
            </a:r>
            <a:r>
              <a:rPr lang="tr-TR" dirty="0" err="1" smtClean="0"/>
              <a:t>dikriminasyon</a:t>
            </a:r>
            <a:r>
              <a:rPr lang="tr-TR" dirty="0" smtClean="0"/>
              <a:t> sinir sistemine gelen duyusal bilginin detaylarıyla ayırt edilmesi işlemidir. Duyusal </a:t>
            </a:r>
            <a:r>
              <a:rPr lang="tr-TR" dirty="0" err="1" smtClean="0"/>
              <a:t>dikriminasyonda</a:t>
            </a:r>
            <a:r>
              <a:rPr lang="tr-TR" dirty="0" smtClean="0"/>
              <a:t> sorun yaşayan kişiler bu bilgileri zamanında ve doğru bir şekilde anlamakta zorluk çekerler.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9632" y="404664"/>
            <a:ext cx="7674056" cy="5843736"/>
          </a:xfrm>
        </p:spPr>
        <p:txBody>
          <a:bodyPr>
            <a:normAutofit/>
          </a:bodyPr>
          <a:lstStyle/>
          <a:p>
            <a:pPr lvl="0"/>
            <a:r>
              <a:rPr lang="tr-TR" b="1" i="1" dirty="0" smtClean="0"/>
              <a:t>İşitsel </a:t>
            </a:r>
            <a:r>
              <a:rPr lang="tr-TR" b="1" i="1" dirty="0" err="1" smtClean="0"/>
              <a:t>diskriminasyon</a:t>
            </a:r>
            <a:r>
              <a:rPr lang="tr-TR" b="1" i="1" dirty="0" smtClean="0"/>
              <a:t> bozukluğu: </a:t>
            </a:r>
            <a:r>
              <a:rPr lang="tr-TR" i="1" dirty="0" smtClean="0"/>
              <a:t>kişi gelen sesin yönü, türü, şiddeti, mesafesi gibi ayrıntıları hakkında bilgi sahibi olmakta zorlanır. </a:t>
            </a:r>
            <a:endParaRPr lang="tr-TR" dirty="0" smtClean="0"/>
          </a:p>
          <a:p>
            <a:pPr lvl="1"/>
            <a:endParaRPr lang="tr-TR" b="1" i="1" dirty="0" smtClean="0"/>
          </a:p>
          <a:p>
            <a:pPr lvl="1"/>
            <a:r>
              <a:rPr lang="tr-TR" b="1" i="1" dirty="0" smtClean="0"/>
              <a:t>Örneğin: </a:t>
            </a:r>
            <a:r>
              <a:rPr lang="tr-TR" i="1" dirty="0" smtClean="0"/>
              <a:t>kızgın bir hadi ile </a:t>
            </a:r>
            <a:r>
              <a:rPr lang="tr-TR" i="1" dirty="0" err="1" smtClean="0"/>
              <a:t>şevkatli</a:t>
            </a:r>
            <a:r>
              <a:rPr lang="tr-TR" i="1" dirty="0" smtClean="0"/>
              <a:t> bir </a:t>
            </a:r>
            <a:r>
              <a:rPr lang="tr-TR" i="1" dirty="0" err="1" smtClean="0"/>
              <a:t>hadinin</a:t>
            </a:r>
            <a:r>
              <a:rPr lang="tr-TR" i="1" dirty="0" smtClean="0"/>
              <a:t> arasındaki farkı anlamaz.çalan müziğin ritmini belirlemekte, ona seslenen arkadaşının sesinin hangi yönde olduğunu, kimin seslendiğini, duyduğu harfin ‘b’ mi ‘d’ mi olduğunu anlamakta zorlanabilir.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ail\Desktop\bülten\duyu bütünleme\2.png"/>
          <p:cNvPicPr>
            <a:picLocks noGrp="1" noChangeAspect="1" noChangeArrowheads="1"/>
          </p:cNvPicPr>
          <p:nvPr>
            <p:ph idx="1"/>
          </p:nvPr>
        </p:nvPicPr>
        <p:blipFill>
          <a:blip r:embed="rId2" cstate="print"/>
          <a:stretch>
            <a:fillRect/>
          </a:stretch>
        </p:blipFill>
        <p:spPr bwMode="auto">
          <a:xfrm>
            <a:off x="1187624" y="260648"/>
            <a:ext cx="7560840" cy="6469459"/>
          </a:xfrm>
          <a:prstGeom prst="rect">
            <a:avLst/>
          </a:prstGeom>
          <a:noFill/>
        </p:spPr>
      </p:pic>
      <p:sp>
        <p:nvSpPr>
          <p:cNvPr id="3" name="2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404664"/>
            <a:ext cx="7746064" cy="6048672"/>
          </a:xfrm>
        </p:spPr>
        <p:txBody>
          <a:bodyPr/>
          <a:lstStyle/>
          <a:p>
            <a:pPr lvl="0"/>
            <a:r>
              <a:rPr lang="tr-TR" b="1" i="1" dirty="0" smtClean="0"/>
              <a:t>Görsel ayırt etme bozukluğu: </a:t>
            </a:r>
            <a:r>
              <a:rPr lang="tr-TR" i="1" dirty="0" smtClean="0"/>
              <a:t>etrafında gördüklerini 3 boyut, renkler, şekiller, parça bütün ilişkisi, mesafe tayini gibi ayrıntıları ile anlamakta zorlanır. </a:t>
            </a:r>
          </a:p>
          <a:p>
            <a:pPr lvl="1"/>
            <a:endParaRPr lang="tr-TR" i="1" dirty="0" smtClean="0"/>
          </a:p>
          <a:p>
            <a:pPr lvl="1"/>
            <a:r>
              <a:rPr lang="tr-TR" i="1" dirty="0" smtClean="0"/>
              <a:t>Kitap okurken, yazı yazarken birbirine benzeyen harfleri karıştırır, ters yazabilir, biraz ilerdeki sandalye ile arasında olan mesafeyi tam olarak anlayamaz ve ona çarpabilir.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260648"/>
            <a:ext cx="7890080" cy="6408712"/>
          </a:xfrm>
        </p:spPr>
        <p:txBody>
          <a:bodyPr>
            <a:normAutofit fontScale="85000" lnSpcReduction="10000"/>
          </a:bodyPr>
          <a:lstStyle/>
          <a:p>
            <a:pPr lvl="0"/>
            <a:r>
              <a:rPr lang="tr-TR" b="1" i="1" dirty="0" err="1" smtClean="0"/>
              <a:t>Taktil</a:t>
            </a:r>
            <a:r>
              <a:rPr lang="tr-TR" b="1" i="1" dirty="0" smtClean="0"/>
              <a:t>(dokunsal) </a:t>
            </a:r>
            <a:r>
              <a:rPr lang="tr-TR" b="1" i="1" dirty="0" err="1" smtClean="0"/>
              <a:t>diskriminasyon</a:t>
            </a:r>
            <a:r>
              <a:rPr lang="tr-TR" b="1" i="1" dirty="0" smtClean="0"/>
              <a:t> bozukluğu:</a:t>
            </a:r>
            <a:r>
              <a:rPr lang="tr-TR" i="1" dirty="0" smtClean="0"/>
              <a:t> dokundukları şeyin ayrıntılarını; dokusunu sertliğini ya da sıcaklığını anlamakta zorlanırlar. Bu kişi, kalemi gün içinde kıyafetinin düğmesini iliklemekte, kalemi doğru kavramakta,giydiği kıyafetin kalınlığını ya da inceliğini ayırt etmekte, kendisine o görmeden dokunulduğunda bunun yerini veya diğer ayrıntılarını belirlemekte, kaşığı dengeli bir şekilde tutup ağzına götürmekte ya da gözleri kapalıyken tuttuğu bir nesnenin ne olduğunu kavramakta zorlanabilir. </a:t>
            </a:r>
            <a:endParaRPr lang="tr-TR" dirty="0" smtClean="0"/>
          </a:p>
          <a:p>
            <a:pPr lvl="1"/>
            <a:endParaRPr lang="tr-TR" i="1" dirty="0" smtClean="0"/>
          </a:p>
          <a:p>
            <a:pPr lvl="1"/>
            <a:r>
              <a:rPr lang="tr-TR" i="1" dirty="0" smtClean="0"/>
              <a:t>Okulda kalemliğinden doğru kalemi bakmadan çıkarmakta zorlanabilir, ağzının kenarında yemek kaldığını, burnunun aktığını, çorabının birisinin kaydığını, kıyafetinin yamulduğunu, saçının dağıldığını, ayağının altında bir obje olduğunu, ayakkabısının çok sıkı ya da gevşek olduğunu fark etmeyebilir. Bu çocuklar; dağınık, pis ve özensiz görünebilir.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260648"/>
            <a:ext cx="7498080" cy="5987752"/>
          </a:xfrm>
        </p:spPr>
        <p:txBody>
          <a:bodyPr/>
          <a:lstStyle/>
          <a:p>
            <a:pPr lvl="0"/>
            <a:r>
              <a:rPr lang="tr-TR" b="1" i="1" dirty="0" smtClean="0"/>
              <a:t>Tat </a:t>
            </a:r>
            <a:r>
              <a:rPr lang="tr-TR" b="1" i="1" dirty="0" err="1" smtClean="0"/>
              <a:t>diskriminasyon</a:t>
            </a:r>
            <a:r>
              <a:rPr lang="tr-TR" b="1" i="1" dirty="0" smtClean="0"/>
              <a:t> bozukluğu:</a:t>
            </a:r>
            <a:r>
              <a:rPr lang="tr-TR" i="1" dirty="0" smtClean="0"/>
              <a:t> farklı tatları birbirinden ayıramaz. Çok acı, çok tuzlu gibi yoğun tatlar onu rahatsız etmez. Yediği yemeğin içindekileri tanımlamakta başarısızdır. </a:t>
            </a:r>
          </a:p>
          <a:p>
            <a:pPr lvl="1"/>
            <a:endParaRPr lang="tr-TR" i="1" dirty="0" smtClean="0"/>
          </a:p>
          <a:p>
            <a:pPr lvl="1"/>
            <a:r>
              <a:rPr lang="tr-TR" i="1" dirty="0" smtClean="0"/>
              <a:t>Eğer dokunma </a:t>
            </a:r>
            <a:r>
              <a:rPr lang="tr-TR" i="1" dirty="0" err="1" smtClean="0"/>
              <a:t>diskriminasyon</a:t>
            </a:r>
            <a:r>
              <a:rPr lang="tr-TR" i="1" dirty="0" smtClean="0"/>
              <a:t> sorunu da varsa yediği yemeğin sıcak ya da soğuk olduğunu, sertliğini, dokusunu birbirinden ayıramaz.</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692696"/>
            <a:ext cx="7498080" cy="5555704"/>
          </a:xfrm>
        </p:spPr>
        <p:txBody>
          <a:bodyPr/>
          <a:lstStyle/>
          <a:p>
            <a:pPr lvl="0"/>
            <a:r>
              <a:rPr lang="tr-TR" b="1" i="1" dirty="0" smtClean="0"/>
              <a:t>Koku </a:t>
            </a:r>
            <a:r>
              <a:rPr lang="tr-TR" b="1" i="1" dirty="0" err="1" smtClean="0"/>
              <a:t>diskriminasyon</a:t>
            </a:r>
            <a:r>
              <a:rPr lang="tr-TR" b="1" i="1" dirty="0" smtClean="0"/>
              <a:t> bozukluğu:</a:t>
            </a:r>
            <a:r>
              <a:rPr lang="tr-TR" i="1" dirty="0" smtClean="0"/>
              <a:t> kokuların mesafe, yoğunluk, farklılık gibi ayrıntıları birbirinden ayıramaz. </a:t>
            </a:r>
          </a:p>
          <a:p>
            <a:pPr lvl="1"/>
            <a:endParaRPr lang="tr-TR" i="1" dirty="0" smtClean="0"/>
          </a:p>
          <a:p>
            <a:pPr lvl="1"/>
            <a:r>
              <a:rPr lang="tr-TR" i="1" dirty="0" smtClean="0"/>
              <a:t>Mutfaktan gelen yanık kokusu ile yemeğin kendi kokusunu birbirinden ayıramaz. Kokunun geldiği yönü, yoğunluğunu kestiremez. Farklı parfüm kokularını birbirine benzetir.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76672"/>
            <a:ext cx="7498080" cy="5771728"/>
          </a:xfrm>
        </p:spPr>
        <p:txBody>
          <a:bodyPr>
            <a:normAutofit/>
          </a:bodyPr>
          <a:lstStyle/>
          <a:p>
            <a:pPr lvl="0"/>
            <a:r>
              <a:rPr lang="tr-TR" b="1" i="1" dirty="0" err="1" smtClean="0"/>
              <a:t>Vestibuler</a:t>
            </a:r>
            <a:r>
              <a:rPr lang="tr-TR" b="1" i="1" dirty="0" smtClean="0"/>
              <a:t> </a:t>
            </a:r>
            <a:r>
              <a:rPr lang="tr-TR" b="1" i="1" dirty="0" err="1" smtClean="0"/>
              <a:t>diskriminasyon</a:t>
            </a:r>
            <a:r>
              <a:rPr lang="tr-TR" b="1" i="1" dirty="0" smtClean="0"/>
              <a:t> bozukluğu:</a:t>
            </a:r>
            <a:r>
              <a:rPr lang="tr-TR" i="1" dirty="0" smtClean="0"/>
              <a:t> hareketin ayrıntılarını ayırt etme becerisi yoktur. Kişi vücudunun yer çekimi ile olan ilişkisini belirlemekte zorlanır, hareketin yönünü ve hızını tam olarak anlayamaz, denge kabiliyeti zayıftır ve sakar görünebilir. </a:t>
            </a:r>
          </a:p>
          <a:p>
            <a:pPr lvl="1"/>
            <a:endParaRPr lang="tr-TR" i="1" dirty="0" smtClean="0"/>
          </a:p>
          <a:p>
            <a:pPr lvl="1"/>
            <a:r>
              <a:rPr lang="tr-TR" i="1" dirty="0" smtClean="0"/>
              <a:t>Düz olmayan bir yüzeyde yürürken denge sorunları yaşayabilir, salıncakta kendi kendisini sallayamaz, </a:t>
            </a:r>
            <a:r>
              <a:rPr lang="tr-TR" i="1" dirty="0" err="1" smtClean="0"/>
              <a:t>salınıma</a:t>
            </a:r>
            <a:r>
              <a:rPr lang="tr-TR" i="1" dirty="0" smtClean="0"/>
              <a:t> uygun hareket edemez. Karanlıkta ya da görüşünün kısıtlandığı durumlarda hareket ve denge sorunu yaşarlar.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260648"/>
            <a:ext cx="7498080" cy="5987752"/>
          </a:xfrm>
        </p:spPr>
        <p:txBody>
          <a:bodyPr>
            <a:normAutofit fontScale="92500" lnSpcReduction="20000"/>
          </a:bodyPr>
          <a:lstStyle/>
          <a:p>
            <a:pPr lvl="0"/>
            <a:r>
              <a:rPr lang="tr-TR" b="1" i="1" dirty="0" err="1" smtClean="0"/>
              <a:t>Proprioseptif</a:t>
            </a:r>
            <a:r>
              <a:rPr lang="tr-TR" b="1" i="1" dirty="0" smtClean="0"/>
              <a:t> </a:t>
            </a:r>
            <a:r>
              <a:rPr lang="tr-TR" b="1" i="1" dirty="0" err="1" smtClean="0"/>
              <a:t>diskriminasyon</a:t>
            </a:r>
            <a:r>
              <a:rPr lang="tr-TR" b="1" i="1" dirty="0" smtClean="0"/>
              <a:t> bozukluğu:</a:t>
            </a:r>
            <a:r>
              <a:rPr lang="tr-TR" i="1" dirty="0" smtClean="0"/>
              <a:t> kişi kendi eklemlerinden, kaslarından ve kemiklerinden gelen bilgileri ayırt edemez. Kambur oturur, kasları gevşektir, yeni bir motor beceri öğrenmesi gerektiğinde çok zorlanır.doğru ve yeterli güç kullanmaz, kalemi çok gevşek ya da sıkı tutar. Hareketleri kaba ve serttir. </a:t>
            </a:r>
          </a:p>
          <a:p>
            <a:pPr lvl="1"/>
            <a:endParaRPr lang="tr-TR" i="1" dirty="0" smtClean="0"/>
          </a:p>
          <a:p>
            <a:pPr lvl="1"/>
            <a:r>
              <a:rPr lang="tr-TR" i="1" dirty="0" smtClean="0"/>
              <a:t>Arkadaşına hafifçe dokunmak isterken vuruyor gibi algılanabilir. Bir topu atarken hangi kuvveti kullanması gerektiğini bilemez. İtme, çekme ve bir alet kullanma gibi becerilerde zorlanır. Ağız kaslarında ayırt etme sorunu olan çocuk kelimeleri doğru bir şekilde çıkaramayabilir.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04664"/>
            <a:ext cx="7498080" cy="5843736"/>
          </a:xfrm>
        </p:spPr>
        <p:txBody>
          <a:bodyPr>
            <a:normAutofit fontScale="85000" lnSpcReduction="10000"/>
          </a:bodyPr>
          <a:lstStyle/>
          <a:p>
            <a:pPr lvl="0"/>
            <a:r>
              <a:rPr lang="tr-TR" b="1" i="1" dirty="0" err="1" smtClean="0"/>
              <a:t>İnteroseptif</a:t>
            </a:r>
            <a:r>
              <a:rPr lang="tr-TR" b="1" i="1" dirty="0" smtClean="0"/>
              <a:t> </a:t>
            </a:r>
            <a:r>
              <a:rPr lang="tr-TR" b="1" i="1" dirty="0" err="1" smtClean="0"/>
              <a:t>diskriminasyon</a:t>
            </a:r>
            <a:r>
              <a:rPr lang="tr-TR" b="1" i="1" dirty="0" smtClean="0"/>
              <a:t> bozukluğu:</a:t>
            </a:r>
            <a:r>
              <a:rPr lang="tr-TR" i="1" dirty="0" smtClean="0"/>
              <a:t> kişinin yorulduğunda kalp atışının ve solunumunun hızlanması ve terlemesi, ona dinlenmesi gerektiği ile ilgili sinyaller verir. Bu kişiler; yorulduğunda bunu fark edip dinlenmek, tuvaleti geldiğinde tuvalete gitmek, uykusu geldiğinde yatağa gitmek, acıktığını fark edip yemek yemek gibi bilgileri doğru ve zamanında yorumlayamadığı için uçlarda yaşar. Bunu fark edebilmesi için çok acıkması, çok susaması, çok yorulması, çok uykusuz olması ve çok sıkışması gerekir.</a:t>
            </a:r>
            <a:endParaRPr lang="tr-TR" dirty="0" smtClean="0"/>
          </a:p>
          <a:p>
            <a:pPr lvl="1"/>
            <a:endParaRPr lang="tr-TR" i="1" dirty="0" smtClean="0"/>
          </a:p>
          <a:p>
            <a:pPr lvl="1"/>
            <a:r>
              <a:rPr lang="tr-TR" i="1" dirty="0" smtClean="0"/>
              <a:t>Duygunun getirdiği bedensel değişiklikleri fark etmek;  o duyguyu anlamamızı, ayırt etmemizi ve buna uygun davranış oluşturmamızı sağlar.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3-DUYUSAL KAYNAKLI SORUNLAR:</a:t>
            </a:r>
            <a:r>
              <a:rPr lang="tr-TR" dirty="0" smtClean="0"/>
              <a:t/>
            </a:r>
            <a:br>
              <a:rPr lang="tr-TR" dirty="0" smtClean="0"/>
            </a:br>
            <a:endParaRPr lang="tr-TR" dirty="0"/>
          </a:p>
        </p:txBody>
      </p:sp>
      <p:sp>
        <p:nvSpPr>
          <p:cNvPr id="3" name="2 İçerik Yer Tutucusu"/>
          <p:cNvSpPr>
            <a:spLocks noGrp="1"/>
          </p:cNvSpPr>
          <p:nvPr>
            <p:ph idx="1"/>
          </p:nvPr>
        </p:nvSpPr>
        <p:spPr>
          <a:xfrm>
            <a:off x="1043608" y="1447800"/>
            <a:ext cx="7890080" cy="5293568"/>
          </a:xfrm>
        </p:spPr>
        <p:txBody>
          <a:bodyPr>
            <a:normAutofit fontScale="55000" lnSpcReduction="20000"/>
          </a:bodyPr>
          <a:lstStyle/>
          <a:p>
            <a:r>
              <a:rPr lang="tr-TR" b="1" i="1" dirty="0" smtClean="0"/>
              <a:t>Duyusal </a:t>
            </a:r>
            <a:r>
              <a:rPr lang="tr-TR" b="1" i="1" dirty="0" err="1" smtClean="0"/>
              <a:t>Praksis</a:t>
            </a:r>
            <a:r>
              <a:rPr lang="tr-TR" b="1" i="1" dirty="0" smtClean="0"/>
              <a:t>; Motor Planlama Bozukluğu(</a:t>
            </a:r>
            <a:r>
              <a:rPr lang="tr-TR" b="1" i="1" dirty="0" err="1" smtClean="0"/>
              <a:t>Dispraksi</a:t>
            </a:r>
            <a:r>
              <a:rPr lang="tr-TR" b="1" i="1" dirty="0" smtClean="0"/>
              <a:t>): </a:t>
            </a:r>
            <a:r>
              <a:rPr lang="tr-TR" dirty="0" smtClean="0"/>
              <a:t>belli bir etkinliği ortaya çıkarmak için gerekli etkinlik basamaklarını oluşturma, etkinliğine başlama, devam edebilme ve tamamlamakta özellikle de aktivitelerde pratik beceri edinmekte zorlanır ve fazla yorulurlar. </a:t>
            </a:r>
          </a:p>
          <a:p>
            <a:r>
              <a:rPr lang="tr-TR" dirty="0" smtClean="0"/>
              <a:t>Aktivite değiştirmek, ortam değiştirmek onlar için zorlayıcıdır; evden çıkmak istemez, çıktığında da girmek istemezler. Rutinleri düzenli olarak yapmada zorlanırlar. Yeni bir yere gittiğinde yer yön bulmakta ve hatırlamakta zorlanırlar. </a:t>
            </a:r>
          </a:p>
          <a:p>
            <a:r>
              <a:rPr lang="tr-TR" dirty="0" smtClean="0"/>
              <a:t>Daha küçük yaşlarda kıyafetlerini uygun sıraya göre giyme gibi becerileri sırasına göre yapamazlar. Defterinin boş sayfasında kullanacağı alanı düzenli şekilde planlayamazlar, fazla büyük, küçük ya da dağınık yazabilirler. </a:t>
            </a:r>
          </a:p>
          <a:p>
            <a:r>
              <a:rPr lang="tr-TR" dirty="0" smtClean="0"/>
              <a:t>Aynı oyunu uzun süre ve genellikle de hiç değiştirmeden ya da çok az değişiklikle oynamak isterler, oyuncakları toplamakta beceriksizdirler. </a:t>
            </a:r>
          </a:p>
          <a:p>
            <a:r>
              <a:rPr lang="tr-TR" dirty="0" smtClean="0"/>
              <a:t>Merdiven çıkmak için bile görsel bilgiye ihtiyaç duyarlar, tırmandığı yerden aşağıya bakmadan geri inmede zorlanırlar. Bedenleri dışındaki bir oyun gerecini kullanmak diğer çocuklara göre daha zordur. Aynı anda hem kollarının hem bacaklarının hareketini planlayabilmek onlar için çok yorucudur. </a:t>
            </a:r>
          </a:p>
          <a:p>
            <a:r>
              <a:rPr lang="tr-TR" dirty="0" smtClean="0"/>
              <a:t>   Kaldırma çıkan çocuğa göre bakarsak; kaldırımı gördüğünde ayağını tam olarak ne zaman ve ne kadar kaldıracağını bilemeyebilir, parktaki oyuncaklarla oynarken genellikle aynı oyuncakları tercih edebilir ya da parktaki ekipmanları kullanmak yerine sağa sola koşturup basit kum havuzlarıyla yetinebilir.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88640"/>
            <a:ext cx="7818072" cy="6408712"/>
          </a:xfrm>
        </p:spPr>
        <p:txBody>
          <a:bodyPr>
            <a:normAutofit fontScale="70000" lnSpcReduction="20000"/>
          </a:bodyPr>
          <a:lstStyle/>
          <a:p>
            <a:r>
              <a:rPr lang="tr-TR" b="1" i="1" dirty="0" err="1" smtClean="0"/>
              <a:t>Postural</a:t>
            </a:r>
            <a:r>
              <a:rPr lang="tr-TR" b="1" i="1" dirty="0" smtClean="0"/>
              <a:t> Bozukluk: </a:t>
            </a:r>
            <a:r>
              <a:rPr lang="tr-TR" dirty="0" smtClean="0"/>
              <a:t>kişinin fiziksel hareketi planladıktan hemen sonra, ortaya çıkarırken motor sorunlarla karşılaşması sorunudur. </a:t>
            </a:r>
          </a:p>
          <a:p>
            <a:r>
              <a:rPr lang="tr-TR" dirty="0" smtClean="0"/>
              <a:t>Dans etmek, ritmik hareket etmek, jimnastik gibi çalışmalarda koordinasyon gerektiren ardışık, hızlı ve sıralı hareketleri yapmakta zorlanırlar. </a:t>
            </a:r>
          </a:p>
          <a:p>
            <a:r>
              <a:rPr lang="tr-TR" dirty="0" smtClean="0"/>
              <a:t>Bir başkasının yaptığı işi taklit etmek de bu çocuklar için zordur.  Vücutlarını bir bütün halinde kullanırlar, </a:t>
            </a:r>
            <a:r>
              <a:rPr lang="tr-TR" dirty="0" err="1" smtClean="0"/>
              <a:t>postural</a:t>
            </a:r>
            <a:r>
              <a:rPr lang="tr-TR" dirty="0" smtClean="0"/>
              <a:t> reaksiyonlarda zayıf, esneklik ve seri hareketlerden uzak olurlar. </a:t>
            </a:r>
          </a:p>
          <a:p>
            <a:r>
              <a:rPr lang="tr-TR" dirty="0" smtClean="0"/>
              <a:t>Kaslardan gelen uyarıların yetersiz işlenmesi sonucu özelikle bedenlerinin görmedikleri yerlerinin farkında olamayacakları için kol ve bacak içleri hassas, sırtı hafif kambur duruşlu olabilir. </a:t>
            </a:r>
          </a:p>
          <a:p>
            <a:r>
              <a:rPr lang="tr-TR" dirty="0" smtClean="0"/>
              <a:t>2-2,5 yaşına kadar henüz el tercihi yapmamış bir çocuğunuz varsa </a:t>
            </a:r>
            <a:r>
              <a:rPr lang="tr-TR" dirty="0" err="1" smtClean="0"/>
              <a:t>postural</a:t>
            </a:r>
            <a:r>
              <a:rPr lang="tr-TR" dirty="0" smtClean="0"/>
              <a:t> anlamda desteğe ihtiyaç duyabilir. </a:t>
            </a:r>
          </a:p>
          <a:p>
            <a:r>
              <a:rPr lang="tr-TR" dirty="0" smtClean="0"/>
              <a:t>İnce motor kaslarında problem olan çocuk uzun süre yazı yazmak istemez, çabuk yorulur, makasla kesmek, ipe boncuk geçirmek gibi parmak kaslarıyla ilgili aktivitelerde zorlanır. </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274638"/>
            <a:ext cx="7314016" cy="922114"/>
          </a:xfrm>
        </p:spPr>
        <p:txBody>
          <a:bodyPr>
            <a:normAutofit/>
          </a:bodyPr>
          <a:lstStyle/>
          <a:p>
            <a:r>
              <a:rPr lang="tr-TR" sz="2400" b="1" i="1" dirty="0" smtClean="0"/>
              <a:t> DUYU BÜTÜNLEME PROBEMLERİNİN DAVRANIŞSAL SONUÇLARI</a:t>
            </a:r>
            <a:endParaRPr lang="tr-TR" sz="2400" dirty="0"/>
          </a:p>
        </p:txBody>
      </p:sp>
      <p:sp>
        <p:nvSpPr>
          <p:cNvPr id="3" name="2 İçerik Yer Tutucusu"/>
          <p:cNvSpPr>
            <a:spLocks noGrp="1"/>
          </p:cNvSpPr>
          <p:nvPr>
            <p:ph idx="1"/>
          </p:nvPr>
        </p:nvSpPr>
        <p:spPr>
          <a:xfrm>
            <a:off x="1043608" y="1447800"/>
            <a:ext cx="7890080" cy="5149552"/>
          </a:xfrm>
        </p:spPr>
        <p:txBody>
          <a:bodyPr>
            <a:normAutofit fontScale="32500" lnSpcReduction="20000"/>
          </a:bodyPr>
          <a:lstStyle/>
          <a:p>
            <a:r>
              <a:rPr lang="tr-TR" sz="3700" b="1" i="1" dirty="0" smtClean="0"/>
              <a:t>DAVRANIŞSAL BELİRTİLER:</a:t>
            </a:r>
            <a:endParaRPr lang="tr-TR" sz="3700" dirty="0" smtClean="0"/>
          </a:p>
          <a:p>
            <a:pPr lvl="0"/>
            <a:r>
              <a:rPr lang="tr-TR" sz="3700" dirty="0" smtClean="0"/>
              <a:t>Dikkat dağınıklığı</a:t>
            </a:r>
          </a:p>
          <a:p>
            <a:pPr lvl="0"/>
            <a:r>
              <a:rPr lang="tr-TR" sz="3700" dirty="0" smtClean="0"/>
              <a:t>Duygusal patlamalar</a:t>
            </a:r>
          </a:p>
          <a:p>
            <a:pPr lvl="0"/>
            <a:r>
              <a:rPr lang="tr-TR" sz="3700" dirty="0" smtClean="0"/>
              <a:t>Öfke problemleri</a:t>
            </a:r>
          </a:p>
          <a:p>
            <a:pPr lvl="0"/>
            <a:r>
              <a:rPr lang="tr-TR" sz="3700" dirty="0" smtClean="0"/>
              <a:t>Öğrenme sorunları</a:t>
            </a:r>
          </a:p>
          <a:p>
            <a:pPr lvl="0"/>
            <a:r>
              <a:rPr lang="tr-TR" sz="3700" dirty="0" smtClean="0"/>
              <a:t>Davranış problemleri</a:t>
            </a:r>
          </a:p>
          <a:p>
            <a:pPr lvl="0"/>
            <a:r>
              <a:rPr lang="tr-TR" sz="3700" dirty="0" smtClean="0"/>
              <a:t>İnce-kaba motor ve koordinasyon sorunları</a:t>
            </a:r>
          </a:p>
          <a:p>
            <a:pPr lvl="0"/>
            <a:r>
              <a:rPr lang="tr-TR" sz="3700" dirty="0" smtClean="0"/>
              <a:t>Sosyalleşme problemleri</a:t>
            </a:r>
          </a:p>
          <a:p>
            <a:pPr lvl="0"/>
            <a:r>
              <a:rPr lang="tr-TR" sz="3700" dirty="0" smtClean="0"/>
              <a:t>Yemek yeme sorunları</a:t>
            </a:r>
          </a:p>
          <a:p>
            <a:pPr lvl="0"/>
            <a:r>
              <a:rPr lang="tr-TR" sz="3700" dirty="0" smtClean="0"/>
              <a:t>Tuvalet tutma, kaçırma sorunları</a:t>
            </a:r>
          </a:p>
          <a:p>
            <a:pPr lvl="0"/>
            <a:r>
              <a:rPr lang="tr-TR" sz="3700" dirty="0" err="1" smtClean="0"/>
              <a:t>Hiperaktivite</a:t>
            </a:r>
            <a:endParaRPr lang="tr-TR" sz="3700" dirty="0" smtClean="0"/>
          </a:p>
          <a:p>
            <a:pPr lvl="0"/>
            <a:r>
              <a:rPr lang="tr-TR" sz="3700" dirty="0" smtClean="0"/>
              <a:t>Adaptasyon sorunları</a:t>
            </a:r>
          </a:p>
          <a:p>
            <a:pPr lvl="0"/>
            <a:r>
              <a:rPr lang="tr-TR" sz="3700" dirty="0" smtClean="0"/>
              <a:t>Planlama ve organizasyon sorunları</a:t>
            </a:r>
          </a:p>
          <a:p>
            <a:pPr lvl="0"/>
            <a:r>
              <a:rPr lang="tr-TR" sz="3700" dirty="0" smtClean="0"/>
              <a:t>Öz bakım becerilerinde sorunlar</a:t>
            </a:r>
          </a:p>
          <a:p>
            <a:pPr lvl="0"/>
            <a:r>
              <a:rPr lang="tr-TR" sz="3700" dirty="0" smtClean="0"/>
              <a:t>Gelişimsel sorunlar</a:t>
            </a:r>
          </a:p>
          <a:p>
            <a:pPr lvl="0"/>
            <a:r>
              <a:rPr lang="tr-TR" sz="3700" dirty="0" smtClean="0"/>
              <a:t>Oyun ve keşfetme sorunları</a:t>
            </a:r>
          </a:p>
          <a:p>
            <a:pPr lvl="0"/>
            <a:r>
              <a:rPr lang="tr-TR" sz="3700" dirty="0" smtClean="0"/>
              <a:t>Bağlanma sorunları</a:t>
            </a:r>
          </a:p>
          <a:p>
            <a:pPr lvl="0"/>
            <a:r>
              <a:rPr lang="tr-TR" sz="3700" dirty="0" smtClean="0"/>
              <a:t>Plana aşırı bağlanma isteği, değişikliklerden kaçınma</a:t>
            </a:r>
          </a:p>
          <a:p>
            <a:pPr lvl="0"/>
            <a:r>
              <a:rPr lang="tr-TR" sz="3700" dirty="0" smtClean="0"/>
              <a:t>Takıntılı davranışlar</a:t>
            </a:r>
          </a:p>
          <a:p>
            <a:pPr lvl="0"/>
            <a:r>
              <a:rPr lang="tr-TR" sz="3700" dirty="0" smtClean="0"/>
              <a:t>Duygusal geçişlerde zorlanmalar</a:t>
            </a:r>
          </a:p>
          <a:p>
            <a:pPr lvl="0"/>
            <a:r>
              <a:rPr lang="tr-TR" sz="3700" dirty="0" smtClean="0"/>
              <a:t>Ağlama davranışının yoğunluğu</a:t>
            </a:r>
          </a:p>
          <a:p>
            <a:pPr lvl="0"/>
            <a:r>
              <a:rPr lang="tr-TR" sz="3700" dirty="0" smtClean="0"/>
              <a:t>Öz </a:t>
            </a:r>
            <a:r>
              <a:rPr lang="tr-TR" sz="3700" dirty="0" err="1" smtClean="0"/>
              <a:t>regulasyon</a:t>
            </a:r>
            <a:r>
              <a:rPr lang="tr-TR" sz="3700" dirty="0" smtClean="0"/>
              <a:t> problemleri</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ismail\Desktop\bülten\duyu bütünleme\3.png"/>
          <p:cNvPicPr>
            <a:picLocks noGrp="1" noChangeAspect="1" noChangeArrowheads="1"/>
          </p:cNvPicPr>
          <p:nvPr>
            <p:ph idx="1"/>
          </p:nvPr>
        </p:nvPicPr>
        <p:blipFill>
          <a:blip r:embed="rId2" cstate="print"/>
          <a:stretch>
            <a:fillRect/>
          </a:stretch>
        </p:blipFill>
        <p:spPr bwMode="auto">
          <a:xfrm>
            <a:off x="1187624" y="332656"/>
            <a:ext cx="7272808" cy="6253435"/>
          </a:xfrm>
          <a:prstGeom prst="rect">
            <a:avLst/>
          </a:prstGeom>
          <a:noFill/>
        </p:spPr>
      </p:pic>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634082"/>
          </a:xfrm>
        </p:spPr>
        <p:txBody>
          <a:bodyPr>
            <a:normAutofit fontScale="90000"/>
          </a:bodyPr>
          <a:lstStyle/>
          <a:p>
            <a:r>
              <a:rPr lang="tr-TR" sz="2400" b="1" i="1" dirty="0" smtClean="0"/>
              <a:t>GÖRSEL SİSTEM SORUNLARI:</a:t>
            </a:r>
            <a:r>
              <a:rPr lang="tr-TR" sz="2400" dirty="0" smtClean="0"/>
              <a:t/>
            </a:r>
            <a:br>
              <a:rPr lang="tr-TR" sz="2400" dirty="0" smtClean="0"/>
            </a:br>
            <a:endParaRPr lang="tr-TR" sz="2400" dirty="0"/>
          </a:p>
        </p:txBody>
      </p:sp>
      <p:sp>
        <p:nvSpPr>
          <p:cNvPr id="3" name="2 İçerik Yer Tutucusu"/>
          <p:cNvSpPr>
            <a:spLocks noGrp="1"/>
          </p:cNvSpPr>
          <p:nvPr>
            <p:ph idx="1"/>
          </p:nvPr>
        </p:nvSpPr>
        <p:spPr>
          <a:xfrm>
            <a:off x="1187624" y="908720"/>
            <a:ext cx="7746064" cy="5760640"/>
          </a:xfrm>
        </p:spPr>
        <p:txBody>
          <a:bodyPr>
            <a:normAutofit fontScale="25000" lnSpcReduction="20000"/>
          </a:bodyPr>
          <a:lstStyle/>
          <a:p>
            <a:pPr lvl="0"/>
            <a:r>
              <a:rPr lang="tr-TR" sz="4800" dirty="0" smtClean="0"/>
              <a:t>Öğrenme sorunları yaşayabilir</a:t>
            </a:r>
          </a:p>
          <a:p>
            <a:pPr lvl="0"/>
            <a:r>
              <a:rPr lang="tr-TR" sz="4800" dirty="0" smtClean="0"/>
              <a:t>Şekilleri, renkleri, </a:t>
            </a:r>
            <a:r>
              <a:rPr lang="tr-TR" sz="4800" dirty="0" err="1" smtClean="0"/>
              <a:t>puzzle</a:t>
            </a:r>
            <a:r>
              <a:rPr lang="tr-TR" sz="4800" dirty="0" smtClean="0"/>
              <a:t> yapmayı öğrenmede, ayırt etmede </a:t>
            </a:r>
            <a:r>
              <a:rPr lang="tr-TR" sz="4800" dirty="0" err="1" smtClean="0"/>
              <a:t>geçikmeler</a:t>
            </a:r>
            <a:r>
              <a:rPr lang="tr-TR" sz="4800" dirty="0" smtClean="0"/>
              <a:t> yaşayabilir</a:t>
            </a:r>
          </a:p>
          <a:p>
            <a:pPr lvl="0"/>
            <a:r>
              <a:rPr lang="tr-TR" sz="4800" dirty="0" smtClean="0"/>
              <a:t>Okumayı öğrenmede zorlanabilir</a:t>
            </a:r>
          </a:p>
          <a:p>
            <a:pPr lvl="0"/>
            <a:r>
              <a:rPr lang="tr-TR" sz="4800" dirty="0" smtClean="0"/>
              <a:t>Yazı yazmada zorluklar yaşayabilir</a:t>
            </a:r>
          </a:p>
          <a:p>
            <a:pPr lvl="0"/>
            <a:r>
              <a:rPr lang="tr-TR" sz="4800" dirty="0" smtClean="0"/>
              <a:t>Tahtadan kopyalamakta zorlanabilir</a:t>
            </a:r>
          </a:p>
          <a:p>
            <a:pPr lvl="0"/>
            <a:r>
              <a:rPr lang="tr-TR" sz="4800" dirty="0" smtClean="0"/>
              <a:t>Görsel uyarandan kaçabilir</a:t>
            </a:r>
          </a:p>
          <a:p>
            <a:pPr lvl="0"/>
            <a:r>
              <a:rPr lang="tr-TR" sz="4800" dirty="0" smtClean="0"/>
              <a:t>Gözlerini sıkar veya sık sık ovalar ya da kapatıp açabilir</a:t>
            </a:r>
          </a:p>
          <a:p>
            <a:pPr lvl="0"/>
            <a:r>
              <a:rPr lang="tr-TR" sz="4800" dirty="0" smtClean="0"/>
              <a:t>Zayıf göz teması olabilir</a:t>
            </a:r>
          </a:p>
          <a:p>
            <a:pPr lvl="0"/>
            <a:r>
              <a:rPr lang="tr-TR" sz="4800" dirty="0" smtClean="0"/>
              <a:t>Hareket eden nesneleri ve insanları takip etmede zorlanabilir</a:t>
            </a:r>
          </a:p>
          <a:p>
            <a:pPr lvl="0"/>
            <a:r>
              <a:rPr lang="tr-TR" sz="4800" dirty="0" smtClean="0"/>
              <a:t>Küçük alanlara yönlenmeyi tercih ederek tüm ortamı ya da büyük resmi görmekten kaçınabilir</a:t>
            </a:r>
          </a:p>
          <a:p>
            <a:pPr lvl="0"/>
            <a:r>
              <a:rPr lang="tr-TR" sz="4800" dirty="0" smtClean="0"/>
              <a:t>Kalabalık görsel alanlarda aşırı yorulabilir</a:t>
            </a:r>
          </a:p>
          <a:p>
            <a:pPr lvl="0"/>
            <a:r>
              <a:rPr lang="tr-TR" sz="4800" dirty="0" smtClean="0"/>
              <a:t>Güneş ışığından, parlak </a:t>
            </a:r>
            <a:r>
              <a:rPr lang="tr-TR" sz="4800" dirty="0" err="1" smtClean="0"/>
              <a:t>floresan</a:t>
            </a:r>
            <a:r>
              <a:rPr lang="tr-TR" sz="4800" dirty="0" smtClean="0"/>
              <a:t> ışığından uzaklaşabilir ya da dikkati dağılabilir</a:t>
            </a:r>
          </a:p>
          <a:p>
            <a:pPr lvl="0"/>
            <a:r>
              <a:rPr lang="tr-TR" sz="4800" dirty="0" smtClean="0"/>
              <a:t>Karanlık veya loş ortamlarda fazla etkilenebilir, çok yorulabilir</a:t>
            </a:r>
          </a:p>
          <a:p>
            <a:pPr lvl="0"/>
            <a:r>
              <a:rPr lang="tr-TR" sz="4800" dirty="0" smtClean="0"/>
              <a:t>Görsel uyarıcı arayabilir, defterini sırasını karalayabilir</a:t>
            </a:r>
          </a:p>
          <a:p>
            <a:pPr lvl="0"/>
            <a:r>
              <a:rPr lang="tr-TR" sz="4800" dirty="0" smtClean="0"/>
              <a:t>Ellerini sallayabilir, parmaklarını sıraya hafifçe vurabilir, nesneleri döndürebilir, kalemini sallayabilir</a:t>
            </a:r>
          </a:p>
          <a:p>
            <a:pPr lvl="0"/>
            <a:r>
              <a:rPr lang="tr-TR" sz="4800" dirty="0" smtClean="0"/>
              <a:t>El-göz koordinasyonu sorunları yaşayabilir</a:t>
            </a:r>
          </a:p>
          <a:p>
            <a:pPr lvl="0"/>
            <a:r>
              <a:rPr lang="tr-TR" sz="4800" dirty="0" smtClean="0"/>
              <a:t>İpe boncuk dizme gibi becerilerde zorlanabilir</a:t>
            </a:r>
          </a:p>
          <a:p>
            <a:pPr lvl="0"/>
            <a:r>
              <a:rPr lang="tr-TR" sz="4800" dirty="0" smtClean="0"/>
              <a:t>Top yakalama veya atma oyunlarında zorlanabilir</a:t>
            </a:r>
          </a:p>
          <a:p>
            <a:pPr lvl="0"/>
            <a:r>
              <a:rPr lang="tr-TR" sz="4800" dirty="0" smtClean="0"/>
              <a:t>Dağınık defter, sayfa kullanabilir, boyarken çizgileri taşırabilir, yazarken satırı kaydırabilir</a:t>
            </a:r>
          </a:p>
          <a:p>
            <a:pPr lvl="0"/>
            <a:r>
              <a:rPr lang="tr-TR" sz="4800" dirty="0" smtClean="0"/>
              <a:t>Birbirine benzer resimleri, sembolleri ayırmada zorlanabilir</a:t>
            </a:r>
          </a:p>
          <a:p>
            <a:pPr lvl="0"/>
            <a:r>
              <a:rPr lang="tr-TR" sz="4800" dirty="0" smtClean="0"/>
              <a:t>Arkadaşlarına eşyalara çarpabilir</a:t>
            </a:r>
          </a:p>
          <a:p>
            <a:pPr lvl="0"/>
            <a:r>
              <a:rPr lang="tr-TR" sz="4800" dirty="0" smtClean="0"/>
              <a:t>Anlaşılmaz duygusal patlamalar yaşayabilir</a:t>
            </a:r>
          </a:p>
          <a:p>
            <a:pPr lvl="0"/>
            <a:r>
              <a:rPr lang="tr-TR" sz="4800" dirty="0" smtClean="0"/>
              <a:t>Kalabalık ortamlara girmeyi reddedebilir</a:t>
            </a:r>
          </a:p>
          <a:p>
            <a:pPr lvl="0"/>
            <a:r>
              <a:rPr lang="tr-TR" sz="4800" dirty="0" smtClean="0"/>
              <a:t>Okula alışmakta zorlanabilir</a:t>
            </a:r>
          </a:p>
          <a:p>
            <a:pPr lvl="0"/>
            <a:r>
              <a:rPr lang="tr-TR" sz="4800" dirty="0" smtClean="0"/>
              <a:t>Yeni ve farklı ortamlara girmek istemeyebilir, bu ortamlarda fazla çekingen ve geri planda kalabilir</a:t>
            </a:r>
          </a:p>
          <a:p>
            <a:pPr lvl="0"/>
            <a:r>
              <a:rPr lang="tr-TR" sz="4800" dirty="0" smtClean="0"/>
              <a:t>Aşırı dağınık olabilir</a:t>
            </a:r>
          </a:p>
          <a:p>
            <a:pPr>
              <a:buNone/>
            </a:pPr>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i="1" dirty="0" smtClean="0"/>
              <a:t>İŞİTSEL SİSTEM SORUNLARI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1187624" y="1268760"/>
            <a:ext cx="7746064" cy="5400600"/>
          </a:xfrm>
        </p:spPr>
        <p:txBody>
          <a:bodyPr>
            <a:normAutofit fontScale="47500" lnSpcReduction="20000"/>
          </a:bodyPr>
          <a:lstStyle/>
          <a:p>
            <a:pPr lvl="0"/>
            <a:r>
              <a:rPr lang="tr-TR" sz="3400" dirty="0" smtClean="0"/>
              <a:t>Yüksek seslerden rahatsız olabilir(elektrik süpürgesi, ezan sesi, bağıran çocuklar, düdük sesi)</a:t>
            </a:r>
          </a:p>
          <a:p>
            <a:pPr lvl="0"/>
            <a:r>
              <a:rPr lang="tr-TR" sz="3400" dirty="0" smtClean="0"/>
              <a:t>Seslendiğinizde duymuyor gibi görünür, işine geleni duyar, işine gelmeyeni duymaz</a:t>
            </a:r>
          </a:p>
          <a:p>
            <a:pPr lvl="0"/>
            <a:r>
              <a:rPr lang="tr-TR" sz="3400" dirty="0" smtClean="0"/>
              <a:t>Şarkı söyleme ve müzik aletleri gibi seslerden kaçınabilir</a:t>
            </a:r>
          </a:p>
          <a:p>
            <a:pPr lvl="0"/>
            <a:r>
              <a:rPr lang="tr-TR" sz="3400" dirty="0" smtClean="0"/>
              <a:t>Karmaşık komutları anlamakta veya takip etmekte zorlanabilir</a:t>
            </a:r>
          </a:p>
          <a:p>
            <a:pPr lvl="0"/>
            <a:r>
              <a:rPr lang="tr-TR" sz="3400" dirty="0" smtClean="0"/>
              <a:t>Çok yüksek sesle konuşabilir</a:t>
            </a:r>
          </a:p>
          <a:p>
            <a:pPr lvl="0"/>
            <a:r>
              <a:rPr lang="tr-TR" sz="3400" dirty="0" smtClean="0"/>
              <a:t>Olağandışı sessiz bir sesle konuşabilir</a:t>
            </a:r>
          </a:p>
          <a:p>
            <a:pPr lvl="0"/>
            <a:r>
              <a:rPr lang="tr-TR" sz="3400" dirty="0" smtClean="0"/>
              <a:t>Sizin fark etmediğiniz sesleri fark ederek rahatsız olabilir, dikkati dağılabilir</a:t>
            </a:r>
          </a:p>
          <a:p>
            <a:pPr lvl="0"/>
            <a:r>
              <a:rPr lang="tr-TR" sz="3400" dirty="0" smtClean="0"/>
              <a:t>Konuşan kişinin kim olduğunu anlamakta zorlanabilir</a:t>
            </a:r>
          </a:p>
          <a:p>
            <a:pPr lvl="0"/>
            <a:r>
              <a:rPr lang="tr-TR" sz="3400" dirty="0" smtClean="0"/>
              <a:t>Sesin ne yönden geldiğini ya da kaynağının kim veya ne olduğunu anlamakta zorlanabilir</a:t>
            </a:r>
          </a:p>
          <a:p>
            <a:pPr lvl="0"/>
            <a:r>
              <a:rPr lang="tr-TR" sz="3400" dirty="0" smtClean="0"/>
              <a:t>Bazı kişilerin ses tonundan daha fazla rahatsız olabilir</a:t>
            </a:r>
          </a:p>
          <a:p>
            <a:pPr lvl="0"/>
            <a:r>
              <a:rPr lang="tr-TR" sz="3400" dirty="0" smtClean="0"/>
              <a:t>Kalabalık ortamlara girmeyi reddedebilir</a:t>
            </a:r>
          </a:p>
          <a:p>
            <a:pPr lvl="0"/>
            <a:r>
              <a:rPr lang="tr-TR" sz="3400" dirty="0" smtClean="0"/>
              <a:t>Okula alışmakta zorlanabilir</a:t>
            </a:r>
          </a:p>
          <a:p>
            <a:pPr lvl="0"/>
            <a:r>
              <a:rPr lang="tr-TR" sz="3400" dirty="0" smtClean="0"/>
              <a:t>Televizyonu, müziği normalden yüksek ya da kısık sesle dinleyebilir</a:t>
            </a:r>
          </a:p>
          <a:p>
            <a:pPr lvl="0"/>
            <a:r>
              <a:rPr lang="tr-TR" sz="3400" dirty="0" smtClean="0"/>
              <a:t>Sık sık söylediğiniz şeyleri tekrar etmenizi isteyebilir</a:t>
            </a:r>
          </a:p>
          <a:p>
            <a:pPr lvl="0"/>
            <a:r>
              <a:rPr lang="tr-TR" sz="3400" dirty="0" smtClean="0"/>
              <a:t>Fikirlerini söylemekte zorlanabilir, dağınık ve özensiz cümleler kurabilir</a:t>
            </a:r>
          </a:p>
          <a:p>
            <a:pPr lvl="0"/>
            <a:r>
              <a:rPr lang="tr-TR" sz="3400" dirty="0" smtClean="0"/>
              <a:t>Yüksek sesle okumakta zorlanabilir</a:t>
            </a:r>
          </a:p>
          <a:p>
            <a:pPr lvl="0"/>
            <a:r>
              <a:rPr lang="tr-TR" sz="3400" dirty="0" smtClean="0"/>
              <a:t>Duyduğunu hatırlamakta zorlanabilir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778098"/>
          </a:xfrm>
        </p:spPr>
        <p:txBody>
          <a:bodyPr>
            <a:noAutofit/>
          </a:bodyPr>
          <a:lstStyle/>
          <a:p>
            <a:r>
              <a:rPr lang="tr-TR" sz="2600" b="1" i="1" dirty="0" smtClean="0"/>
              <a:t>DOKUNMA SİSTEMİ SORUNLARI</a:t>
            </a:r>
            <a:r>
              <a:rPr lang="tr-TR" sz="2600" dirty="0" smtClean="0"/>
              <a:t/>
            </a:r>
            <a:br>
              <a:rPr lang="tr-TR" sz="2600" dirty="0" smtClean="0"/>
            </a:br>
            <a:endParaRPr lang="tr-TR" sz="2600" dirty="0"/>
          </a:p>
        </p:txBody>
      </p:sp>
      <p:sp>
        <p:nvSpPr>
          <p:cNvPr id="3" name="2 İçerik Yer Tutucusu"/>
          <p:cNvSpPr>
            <a:spLocks noGrp="1"/>
          </p:cNvSpPr>
          <p:nvPr>
            <p:ph idx="1"/>
          </p:nvPr>
        </p:nvSpPr>
        <p:spPr>
          <a:xfrm>
            <a:off x="1115616" y="836712"/>
            <a:ext cx="7818072" cy="5832648"/>
          </a:xfrm>
        </p:spPr>
        <p:txBody>
          <a:bodyPr>
            <a:normAutofit fontScale="25000" lnSpcReduction="20000"/>
          </a:bodyPr>
          <a:lstStyle/>
          <a:p>
            <a:pPr lvl="0"/>
            <a:r>
              <a:rPr lang="tr-TR" sz="4400" dirty="0" smtClean="0"/>
              <a:t>Sınıf arkadaşlarından veya öğretmenlerinden kaçınır gibi görünebilir</a:t>
            </a:r>
          </a:p>
          <a:p>
            <a:pPr lvl="0"/>
            <a:r>
              <a:rPr lang="tr-TR" sz="4400" dirty="0" smtClean="0"/>
              <a:t>Sosyalleşme sorunları yaşayabilir</a:t>
            </a:r>
          </a:p>
          <a:p>
            <a:pPr lvl="0"/>
            <a:r>
              <a:rPr lang="tr-TR" sz="4400" dirty="0" smtClean="0"/>
              <a:t>Canının acımasına normalden az ya da fazla tepki verebilir</a:t>
            </a:r>
          </a:p>
          <a:p>
            <a:pPr lvl="0"/>
            <a:r>
              <a:rPr lang="tr-TR" sz="4400" dirty="0" smtClean="0"/>
              <a:t>Saçının taranması, bağlanması, tırnaklarının kesilmesi, banyo yapma gibi öz bakım aktivitelerinden kaçınabilir</a:t>
            </a:r>
          </a:p>
          <a:p>
            <a:pPr lvl="0"/>
            <a:r>
              <a:rPr lang="tr-TR" sz="4400" dirty="0" smtClean="0"/>
              <a:t>Dokunulduğunda öpüldüğünde sinirlenebilir</a:t>
            </a:r>
          </a:p>
          <a:p>
            <a:pPr lvl="0"/>
            <a:r>
              <a:rPr lang="tr-TR" sz="4400" dirty="0" smtClean="0"/>
              <a:t>Her şeye herkese dokunmak isteyebilir</a:t>
            </a:r>
          </a:p>
          <a:p>
            <a:pPr lvl="0"/>
            <a:r>
              <a:rPr lang="tr-TR" sz="4400" dirty="0" smtClean="0"/>
              <a:t>Çıplak ayakla yere basmak istemeyebilir</a:t>
            </a:r>
          </a:p>
          <a:p>
            <a:pPr lvl="0"/>
            <a:r>
              <a:rPr lang="tr-TR" sz="4400" dirty="0" smtClean="0"/>
              <a:t>Kucaklaşmaktan rahatsız olabilir</a:t>
            </a:r>
          </a:p>
          <a:p>
            <a:pPr lvl="0"/>
            <a:r>
              <a:rPr lang="tr-TR" sz="4400" dirty="0" smtClean="0"/>
              <a:t>Ayakkabı giymekten rahatsız olabilir</a:t>
            </a:r>
          </a:p>
          <a:p>
            <a:pPr lvl="0"/>
            <a:r>
              <a:rPr lang="tr-TR" sz="4400" dirty="0" smtClean="0"/>
              <a:t>Kıyafetlerden aşırı rahatsız olabilir</a:t>
            </a:r>
          </a:p>
          <a:p>
            <a:pPr lvl="0"/>
            <a:r>
              <a:rPr lang="tr-TR" sz="4400" dirty="0" smtClean="0"/>
              <a:t>Mevsim geçişlerinde kıyafetlerinin değişmesine fazla tepki gösterebilir</a:t>
            </a:r>
          </a:p>
          <a:p>
            <a:pPr lvl="0"/>
            <a:r>
              <a:rPr lang="tr-TR" sz="4400" dirty="0" smtClean="0"/>
              <a:t>Ortamı ve oyuncakları keşfetmekten kaçınabilir</a:t>
            </a:r>
          </a:p>
          <a:p>
            <a:pPr lvl="0"/>
            <a:r>
              <a:rPr lang="tr-TR" sz="4400" dirty="0" smtClean="0"/>
              <a:t>Her zaman elinde bir şey taşımak isteyebilir</a:t>
            </a:r>
          </a:p>
          <a:p>
            <a:pPr lvl="0"/>
            <a:r>
              <a:rPr lang="tr-TR" sz="4400" dirty="0" smtClean="0"/>
              <a:t>Ellerini yıkamaktan rahatsız olabilir</a:t>
            </a:r>
          </a:p>
          <a:p>
            <a:pPr lvl="0"/>
            <a:r>
              <a:rPr lang="tr-TR" sz="4400" dirty="0" smtClean="0"/>
              <a:t>Parmak boyası gibi kirlendiği oyunlardan rahatsız olabilir</a:t>
            </a:r>
          </a:p>
          <a:p>
            <a:pPr lvl="0"/>
            <a:r>
              <a:rPr lang="tr-TR" sz="4400" dirty="0" smtClean="0"/>
              <a:t>Oyun oynarken etrafı keşfetme konusunda motivasyonu düşük olabilir</a:t>
            </a:r>
          </a:p>
          <a:p>
            <a:pPr lvl="0"/>
            <a:r>
              <a:rPr lang="tr-TR" sz="4400" dirty="0" smtClean="0"/>
              <a:t>Üstü başı dağınıktır ve fark etmez, umursamaz görünebilir</a:t>
            </a:r>
          </a:p>
          <a:p>
            <a:pPr lvl="0"/>
            <a:r>
              <a:rPr lang="tr-TR" sz="4400" dirty="0" smtClean="0"/>
              <a:t>Ellerinin kirlenmesini önemsemez gibi görünebilir</a:t>
            </a:r>
          </a:p>
          <a:p>
            <a:pPr lvl="0"/>
            <a:r>
              <a:rPr lang="tr-TR" sz="4400" dirty="0" smtClean="0"/>
              <a:t>Ağzına eline bulaşan yemeği umursamaz gibi görünebilir</a:t>
            </a:r>
          </a:p>
          <a:p>
            <a:pPr lvl="0"/>
            <a:r>
              <a:rPr lang="tr-TR" sz="4400" dirty="0" smtClean="0"/>
              <a:t>Bazı dokudaki oyuncaklara, eşyalara dokunmak istemeyebilir</a:t>
            </a:r>
          </a:p>
          <a:p>
            <a:pPr lvl="0"/>
            <a:r>
              <a:rPr lang="tr-TR" sz="4400" dirty="0" smtClean="0"/>
              <a:t>Yemek yeme sorunları olabilir</a:t>
            </a:r>
          </a:p>
          <a:p>
            <a:pPr lvl="0"/>
            <a:r>
              <a:rPr lang="tr-TR" sz="4400" dirty="0" smtClean="0"/>
              <a:t>Sıcaktan, terlemekten aşırı rahatsız olabilir</a:t>
            </a:r>
          </a:p>
          <a:p>
            <a:pPr lvl="0"/>
            <a:r>
              <a:rPr lang="tr-TR" sz="4400" dirty="0" smtClean="0"/>
              <a:t>Tuvalet eğitiminde zorlanabilir</a:t>
            </a:r>
          </a:p>
          <a:p>
            <a:pPr lvl="0"/>
            <a:r>
              <a:rPr lang="tr-TR" sz="4400" dirty="0" smtClean="0"/>
              <a:t>Duygusal patlamalar yaşayabilir</a:t>
            </a:r>
          </a:p>
          <a:p>
            <a:pPr lvl="0"/>
            <a:r>
              <a:rPr lang="tr-TR" sz="4400" dirty="0" smtClean="0"/>
              <a:t>Nesneleri dokunarak tanımakta zorlanabilir, görmeye ihtiyaç duyabilir</a:t>
            </a:r>
          </a:p>
          <a:p>
            <a:pPr lvl="0"/>
            <a:r>
              <a:rPr lang="tr-TR" sz="4400" dirty="0" smtClean="0"/>
              <a:t>Karanlığı sevmeyebilir</a:t>
            </a:r>
          </a:p>
          <a:p>
            <a:pPr lvl="0"/>
            <a:r>
              <a:rPr lang="tr-TR" sz="4400" dirty="0" smtClean="0"/>
              <a:t>Kalabalık ortamlara girmeyi reddedebilir</a:t>
            </a:r>
          </a:p>
          <a:p>
            <a:pPr lvl="0"/>
            <a:r>
              <a:rPr lang="tr-TR" sz="4400" dirty="0" smtClean="0"/>
              <a:t>Okula alışmakta zorlanabilir.</a:t>
            </a:r>
            <a:r>
              <a:rPr lang="tr-TR" dirty="0" smtClean="0"/>
              <a:t/>
            </a:r>
            <a:br>
              <a:rPr lang="tr-TR" dirty="0" smtClean="0"/>
            </a:br>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TAT, ORAL VE MOTOR KOKU DUYUSU SORUNLARI</a:t>
            </a:r>
            <a:r>
              <a:rPr lang="tr-TR" dirty="0" smtClean="0"/>
              <a:t/>
            </a:r>
            <a:br>
              <a:rPr lang="tr-TR" dirty="0" smtClean="0"/>
            </a:br>
            <a:endParaRPr lang="tr-TR" dirty="0"/>
          </a:p>
        </p:txBody>
      </p:sp>
      <p:sp>
        <p:nvSpPr>
          <p:cNvPr id="3" name="2 İçerik Yer Tutucusu"/>
          <p:cNvSpPr>
            <a:spLocks noGrp="1"/>
          </p:cNvSpPr>
          <p:nvPr>
            <p:ph idx="1"/>
          </p:nvPr>
        </p:nvSpPr>
        <p:spPr>
          <a:xfrm>
            <a:off x="1115616" y="1447800"/>
            <a:ext cx="7818072" cy="5221560"/>
          </a:xfrm>
        </p:spPr>
        <p:txBody>
          <a:bodyPr>
            <a:normAutofit fontScale="62500" lnSpcReduction="20000"/>
          </a:bodyPr>
          <a:lstStyle/>
          <a:p>
            <a:pPr lvl="0"/>
            <a:r>
              <a:rPr lang="tr-TR" dirty="0" smtClean="0"/>
              <a:t>Yemek yeme sorunları olabilir</a:t>
            </a:r>
          </a:p>
          <a:p>
            <a:pPr lvl="0"/>
            <a:r>
              <a:rPr lang="tr-TR" dirty="0" smtClean="0"/>
              <a:t>Aşırı yer ya da çok yemek seçer</a:t>
            </a:r>
          </a:p>
          <a:p>
            <a:pPr lvl="0"/>
            <a:r>
              <a:rPr lang="tr-TR" dirty="0" smtClean="0"/>
              <a:t>Her şeyi ağzına sokmak isteyebilir</a:t>
            </a:r>
          </a:p>
          <a:p>
            <a:pPr lvl="0"/>
            <a:r>
              <a:rPr lang="tr-TR" dirty="0" smtClean="0"/>
              <a:t>Her zaman aynı şeyleri yemek isteyebilir</a:t>
            </a:r>
          </a:p>
          <a:p>
            <a:pPr lvl="0"/>
            <a:r>
              <a:rPr lang="tr-TR" dirty="0" smtClean="0"/>
              <a:t>Her şeyi koklayabilir</a:t>
            </a:r>
          </a:p>
          <a:p>
            <a:pPr lvl="0"/>
            <a:r>
              <a:rPr lang="tr-TR" dirty="0" smtClean="0"/>
              <a:t>Kokulara aşırı tepki verebilir</a:t>
            </a:r>
          </a:p>
          <a:p>
            <a:pPr lvl="0"/>
            <a:r>
              <a:rPr lang="tr-TR" dirty="0" smtClean="0"/>
              <a:t>Yemeklerin tadı umurunda değilmiş gibi davranabilir</a:t>
            </a:r>
          </a:p>
          <a:p>
            <a:pPr lvl="0"/>
            <a:r>
              <a:rPr lang="tr-TR" dirty="0" smtClean="0"/>
              <a:t>Küçük yaşta arkadaşlarını ısırma sorunu yaşayabilir</a:t>
            </a:r>
          </a:p>
          <a:p>
            <a:pPr lvl="0"/>
            <a:r>
              <a:rPr lang="tr-TR" dirty="0" smtClean="0"/>
              <a:t>Tırnaklarını yiyebilir</a:t>
            </a:r>
          </a:p>
          <a:p>
            <a:pPr lvl="0"/>
            <a:r>
              <a:rPr lang="tr-TR" dirty="0" smtClean="0"/>
              <a:t>Parmak emebilir</a:t>
            </a:r>
          </a:p>
          <a:p>
            <a:pPr lvl="0"/>
            <a:r>
              <a:rPr lang="tr-TR" dirty="0" smtClean="0"/>
              <a:t>Konuşma sorunları yaşayabilir</a:t>
            </a:r>
          </a:p>
          <a:p>
            <a:pPr lvl="0"/>
            <a:r>
              <a:rPr lang="tr-TR" dirty="0" smtClean="0"/>
              <a:t>Çiğneme, üfleme ya da içme sorunları yaşayabilir</a:t>
            </a:r>
          </a:p>
          <a:p>
            <a:pPr lvl="0"/>
            <a:r>
              <a:rPr lang="tr-TR" dirty="0" smtClean="0"/>
              <a:t>Mimik kullanmakta zorlanabilir</a:t>
            </a:r>
          </a:p>
          <a:p>
            <a:pPr lvl="0"/>
            <a:r>
              <a:rPr lang="tr-TR" dirty="0" smtClean="0"/>
              <a:t>Yiyeceklerin dokusu, sertliği, sıcaklığı ile ilgili aşırı hassas davranabilir</a:t>
            </a:r>
          </a:p>
          <a:p>
            <a:pPr lvl="0"/>
            <a:r>
              <a:rPr lang="tr-TR" dirty="0" smtClean="0"/>
              <a:t>Yoğun kokulara bile umursamaz davranabilir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normAutofit/>
          </a:bodyPr>
          <a:lstStyle/>
          <a:p>
            <a:r>
              <a:rPr lang="tr-TR" sz="2600" b="1" i="1" dirty="0" smtClean="0"/>
              <a:t>İNTEROSEPTİF SİSTEM SORUNLARI</a:t>
            </a:r>
            <a:r>
              <a:rPr lang="tr-TR" sz="2600" dirty="0" smtClean="0"/>
              <a:t/>
            </a:r>
            <a:br>
              <a:rPr lang="tr-TR" sz="2600" dirty="0" smtClean="0"/>
            </a:br>
            <a:endParaRPr lang="tr-TR" sz="2600" dirty="0"/>
          </a:p>
        </p:txBody>
      </p:sp>
      <p:sp>
        <p:nvSpPr>
          <p:cNvPr id="3" name="2 İçerik Yer Tutucusu"/>
          <p:cNvSpPr>
            <a:spLocks noGrp="1"/>
          </p:cNvSpPr>
          <p:nvPr>
            <p:ph idx="1"/>
          </p:nvPr>
        </p:nvSpPr>
        <p:spPr>
          <a:xfrm>
            <a:off x="1115616" y="1447800"/>
            <a:ext cx="7818072" cy="5149552"/>
          </a:xfrm>
        </p:spPr>
        <p:txBody>
          <a:bodyPr>
            <a:normAutofit fontScale="77500" lnSpcReduction="20000"/>
          </a:bodyPr>
          <a:lstStyle/>
          <a:p>
            <a:pPr lvl="0"/>
            <a:r>
              <a:rPr lang="tr-TR" dirty="0" smtClean="0"/>
              <a:t>Üşüme, terleme gibi durumlarda aşırı rahatsız olabilir</a:t>
            </a:r>
          </a:p>
          <a:p>
            <a:pPr lvl="0"/>
            <a:r>
              <a:rPr lang="tr-TR" dirty="0" smtClean="0"/>
              <a:t>Hiç doymuyor gibi görünebilir</a:t>
            </a:r>
          </a:p>
          <a:p>
            <a:pPr lvl="0"/>
            <a:r>
              <a:rPr lang="tr-TR" dirty="0" smtClean="0"/>
              <a:t>Acıktığında aşırı tepki verebilir</a:t>
            </a:r>
          </a:p>
          <a:p>
            <a:pPr lvl="0"/>
            <a:r>
              <a:rPr lang="tr-TR" dirty="0" smtClean="0"/>
              <a:t>Koşturmaktan, yorulmaktan aşırı rahatsız olabilir</a:t>
            </a:r>
          </a:p>
          <a:p>
            <a:pPr lvl="0"/>
            <a:r>
              <a:rPr lang="tr-TR" dirty="0" smtClean="0"/>
              <a:t>Sürekli koşturmak isteyebilir</a:t>
            </a:r>
          </a:p>
          <a:p>
            <a:pPr lvl="0"/>
            <a:r>
              <a:rPr lang="tr-TR" dirty="0" smtClean="0"/>
              <a:t>Acıktığının, susadığının farkında olmayabilir</a:t>
            </a:r>
          </a:p>
          <a:p>
            <a:pPr lvl="0"/>
            <a:r>
              <a:rPr lang="tr-TR" dirty="0" smtClean="0"/>
              <a:t>Duygularını fark etmekte ya da kontrol etmekte zorlanabilir</a:t>
            </a:r>
          </a:p>
          <a:p>
            <a:pPr lvl="0"/>
            <a:r>
              <a:rPr lang="tr-TR" dirty="0" smtClean="0"/>
              <a:t>Uykusuzluğa diğer çocuklardan daha fazla reaksiyon verebilir</a:t>
            </a:r>
          </a:p>
          <a:p>
            <a:pPr lvl="0"/>
            <a:r>
              <a:rPr lang="tr-TR" dirty="0" smtClean="0"/>
              <a:t>Bedensel ağrılara aşırı tepkili ya da hiç tepkisiz olabilir</a:t>
            </a:r>
          </a:p>
          <a:p>
            <a:pPr lvl="0"/>
            <a:r>
              <a:rPr lang="tr-TR" dirty="0" smtClean="0"/>
              <a:t>Ateşinin çıkması, hastalanma gibi durumların farkında olmayabilir ya da basit değişikliklere bile aşırı hassas davranabilir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116632"/>
            <a:ext cx="7890080" cy="864096"/>
          </a:xfrm>
        </p:spPr>
        <p:txBody>
          <a:bodyPr>
            <a:normAutofit/>
          </a:bodyPr>
          <a:lstStyle/>
          <a:p>
            <a:r>
              <a:rPr lang="tr-TR" sz="2800" b="1" i="1" dirty="0" smtClean="0"/>
              <a:t>VESTİBULER SİSTEM SORUNLARI</a:t>
            </a:r>
            <a:endParaRPr lang="tr-TR" sz="2800" dirty="0"/>
          </a:p>
        </p:txBody>
      </p:sp>
      <p:sp>
        <p:nvSpPr>
          <p:cNvPr id="3" name="2 İçerik Yer Tutucusu"/>
          <p:cNvSpPr>
            <a:spLocks noGrp="1"/>
          </p:cNvSpPr>
          <p:nvPr>
            <p:ph idx="1"/>
          </p:nvPr>
        </p:nvSpPr>
        <p:spPr>
          <a:xfrm>
            <a:off x="1043608" y="1052736"/>
            <a:ext cx="7890080" cy="5688632"/>
          </a:xfrm>
        </p:spPr>
        <p:txBody>
          <a:bodyPr>
            <a:normAutofit fontScale="25000" lnSpcReduction="20000"/>
          </a:bodyPr>
          <a:lstStyle/>
          <a:p>
            <a:pPr>
              <a:buNone/>
            </a:pPr>
            <a:r>
              <a:rPr lang="tr-TR" b="1" i="1" dirty="0" smtClean="0"/>
              <a:t> </a:t>
            </a:r>
            <a:endParaRPr lang="tr-TR" dirty="0" smtClean="0"/>
          </a:p>
          <a:p>
            <a:pPr lvl="0"/>
            <a:r>
              <a:rPr lang="tr-TR" sz="4800" dirty="0" smtClean="0"/>
              <a:t>Sürekli koşturmak isteyebilir</a:t>
            </a:r>
          </a:p>
          <a:p>
            <a:pPr lvl="0"/>
            <a:r>
              <a:rPr lang="tr-TR" sz="4800" dirty="0" smtClean="0"/>
              <a:t>Sırada sakin oturmakta zorlanabilir</a:t>
            </a:r>
          </a:p>
          <a:p>
            <a:pPr lvl="0"/>
            <a:r>
              <a:rPr lang="tr-TR" sz="4800" dirty="0" smtClean="0"/>
              <a:t>Ufak hareketlerce bile aşırı rahatsız olabilir</a:t>
            </a:r>
          </a:p>
          <a:p>
            <a:pPr lvl="0"/>
            <a:r>
              <a:rPr lang="tr-TR" sz="4800" dirty="0" smtClean="0"/>
              <a:t>Etrafta koşturan çocuklardan kaçınmak isteyebilir</a:t>
            </a:r>
          </a:p>
          <a:p>
            <a:pPr lvl="0"/>
            <a:r>
              <a:rPr lang="tr-TR" sz="4800" dirty="0" smtClean="0"/>
              <a:t>Koordinasyon gerektiren oyunlarda, dans etmekte zorlanabilir</a:t>
            </a:r>
          </a:p>
          <a:p>
            <a:pPr lvl="0"/>
            <a:r>
              <a:rPr lang="tr-TR" sz="4800" dirty="0" smtClean="0"/>
              <a:t>Denge sorunları yaşayabilir, sıradan düşebilir</a:t>
            </a:r>
          </a:p>
          <a:p>
            <a:pPr lvl="0"/>
            <a:r>
              <a:rPr lang="tr-TR" sz="4800" dirty="0" smtClean="0"/>
              <a:t>Uyuşuk ve tembel görünebilir</a:t>
            </a:r>
          </a:p>
          <a:p>
            <a:pPr lvl="0"/>
            <a:r>
              <a:rPr lang="tr-TR" sz="4800" dirty="0" smtClean="0"/>
              <a:t>Sakar görünebilir</a:t>
            </a:r>
          </a:p>
          <a:p>
            <a:pPr lvl="0"/>
            <a:r>
              <a:rPr lang="tr-TR" sz="4800" dirty="0" smtClean="0"/>
              <a:t>Merdiven inip çıkmakta zorlanabilir</a:t>
            </a:r>
          </a:p>
          <a:p>
            <a:pPr lvl="0"/>
            <a:r>
              <a:rPr lang="tr-TR" sz="4800" dirty="0" smtClean="0"/>
              <a:t>Zıplama gibi fiziksel becerileri gerektiren aktivitelerde zorlanabilir</a:t>
            </a:r>
          </a:p>
          <a:p>
            <a:pPr lvl="0"/>
            <a:r>
              <a:rPr lang="tr-TR" sz="4800" dirty="0" smtClean="0"/>
              <a:t>Aşırı temkinli görünebilir</a:t>
            </a:r>
          </a:p>
          <a:p>
            <a:pPr lvl="0"/>
            <a:r>
              <a:rPr lang="tr-TR" sz="4800" dirty="0" smtClean="0"/>
              <a:t>Yüksek yerlerden çok korkabilir </a:t>
            </a:r>
          </a:p>
          <a:p>
            <a:pPr lvl="0"/>
            <a:r>
              <a:rPr lang="tr-TR" sz="4800" dirty="0" smtClean="0"/>
              <a:t>Etrafındaki kişilere, eşyalara çarpabilir</a:t>
            </a:r>
          </a:p>
          <a:p>
            <a:pPr lvl="0"/>
            <a:r>
              <a:rPr lang="tr-TR" sz="4800" dirty="0" smtClean="0"/>
              <a:t>Oyuncakları oynamakta, keşfetmekte zorlanabilir</a:t>
            </a:r>
          </a:p>
          <a:p>
            <a:pPr lvl="0"/>
            <a:r>
              <a:rPr lang="tr-TR" sz="4800" dirty="0" smtClean="0"/>
              <a:t>Oyun alanında çekingen olabilir</a:t>
            </a:r>
          </a:p>
          <a:p>
            <a:pPr lvl="0"/>
            <a:r>
              <a:rPr lang="tr-TR" sz="4800" dirty="0" smtClean="0"/>
              <a:t>Okumakta zorlanabilir</a:t>
            </a:r>
          </a:p>
          <a:p>
            <a:pPr lvl="0"/>
            <a:r>
              <a:rPr lang="tr-TR" sz="4800" dirty="0" smtClean="0"/>
              <a:t>Öğrenme sorunları olabilir</a:t>
            </a:r>
          </a:p>
          <a:p>
            <a:pPr lvl="0"/>
            <a:r>
              <a:rPr lang="tr-TR" sz="4800" dirty="0" smtClean="0"/>
              <a:t>İşitsel-dil becerileri zayıf olabilir</a:t>
            </a:r>
          </a:p>
          <a:p>
            <a:pPr lvl="0"/>
            <a:r>
              <a:rPr lang="tr-TR" sz="4800" dirty="0" smtClean="0"/>
              <a:t>Kendini uyarıcı davranışlarda bulunabilir, çeşitli </a:t>
            </a:r>
            <a:r>
              <a:rPr lang="tr-TR" sz="4800" dirty="0" err="1" smtClean="0"/>
              <a:t>sterotipler</a:t>
            </a:r>
            <a:r>
              <a:rPr lang="tr-TR" sz="4800" dirty="0" smtClean="0"/>
              <a:t> geliştirebilir</a:t>
            </a:r>
          </a:p>
          <a:p>
            <a:pPr lvl="0"/>
            <a:r>
              <a:rPr lang="tr-TR" sz="4800" dirty="0" smtClean="0"/>
              <a:t>Tahtadaki öğretmenini takip etmekte zorlanabilir</a:t>
            </a:r>
          </a:p>
          <a:p>
            <a:pPr lvl="0"/>
            <a:r>
              <a:rPr lang="tr-TR" sz="4800" dirty="0" smtClean="0"/>
              <a:t>Kendisine atılan topu yakalamakta zorlanabilir</a:t>
            </a:r>
          </a:p>
          <a:p>
            <a:pPr lvl="0"/>
            <a:r>
              <a:rPr lang="tr-TR" sz="4800" dirty="0" smtClean="0"/>
              <a:t>Sık duygusal patlamalar yaşayabilir</a:t>
            </a:r>
          </a:p>
          <a:p>
            <a:pPr lvl="0"/>
            <a:r>
              <a:rPr lang="tr-TR" sz="4800" dirty="0" smtClean="0"/>
              <a:t>Bisiklete binmek, </a:t>
            </a:r>
            <a:r>
              <a:rPr lang="tr-TR" sz="4800" dirty="0" err="1" smtClean="0"/>
              <a:t>scooter</a:t>
            </a:r>
            <a:r>
              <a:rPr lang="tr-TR" sz="4800" dirty="0" smtClean="0"/>
              <a:t> kullanmak gibi becerileri öğrenmekte zorlanabilir</a:t>
            </a:r>
          </a:p>
          <a:p>
            <a:pPr lvl="0"/>
            <a:r>
              <a:rPr lang="tr-TR" sz="4800" dirty="0" smtClean="0"/>
              <a:t>Tehlikeli hareketleri yapmaktan zevk alıyor gibi görünebilir</a:t>
            </a:r>
          </a:p>
          <a:p>
            <a:pPr lvl="0"/>
            <a:r>
              <a:rPr lang="tr-TR" sz="4800" dirty="0" smtClean="0"/>
              <a:t>Çok çabuk yorulabilir</a:t>
            </a:r>
            <a:endParaRPr lang="tr-TR" sz="4800"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778098"/>
          </a:xfrm>
        </p:spPr>
        <p:txBody>
          <a:bodyPr>
            <a:normAutofit fontScale="90000"/>
          </a:bodyPr>
          <a:lstStyle/>
          <a:p>
            <a:r>
              <a:rPr lang="tr-TR" sz="2800" b="1" i="1" dirty="0" smtClean="0"/>
              <a:t>PROPRİOSEPTİF SİSTEM SORUNLARI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1043608" y="1268760"/>
            <a:ext cx="7890080" cy="5400600"/>
          </a:xfrm>
        </p:spPr>
        <p:txBody>
          <a:bodyPr>
            <a:normAutofit fontScale="40000" lnSpcReduction="20000"/>
          </a:bodyPr>
          <a:lstStyle/>
          <a:p>
            <a:pPr lvl="0"/>
            <a:r>
              <a:rPr lang="tr-TR" dirty="0" smtClean="0"/>
              <a:t>Sakar olabilir, düşer, çarpar</a:t>
            </a:r>
          </a:p>
          <a:p>
            <a:pPr lvl="0"/>
            <a:r>
              <a:rPr lang="tr-TR" dirty="0" smtClean="0"/>
              <a:t>Sandalyede oturmakta zorlanabilir</a:t>
            </a:r>
          </a:p>
          <a:p>
            <a:pPr lvl="0"/>
            <a:r>
              <a:rPr lang="tr-TR" dirty="0" smtClean="0"/>
              <a:t>Kötü </a:t>
            </a:r>
            <a:r>
              <a:rPr lang="tr-TR" dirty="0" err="1" smtClean="0"/>
              <a:t>postürü</a:t>
            </a:r>
            <a:r>
              <a:rPr lang="tr-TR" dirty="0" smtClean="0"/>
              <a:t> vardır</a:t>
            </a:r>
          </a:p>
          <a:p>
            <a:pPr lvl="0"/>
            <a:r>
              <a:rPr lang="tr-TR" dirty="0" smtClean="0"/>
              <a:t>Tuvalet tutma ya da kaçırma sorunu olabilir</a:t>
            </a:r>
          </a:p>
          <a:p>
            <a:pPr lvl="0"/>
            <a:r>
              <a:rPr lang="tr-TR" dirty="0" smtClean="0"/>
              <a:t>Fiziksel aktivitelerde zorlanabilir</a:t>
            </a:r>
          </a:p>
          <a:p>
            <a:pPr lvl="0"/>
            <a:r>
              <a:rPr lang="tr-TR" dirty="0" smtClean="0"/>
              <a:t>Yeni motor beceriler gerektiren oyun ve aktiviteleri öğrenmekte zorlanabilir</a:t>
            </a:r>
          </a:p>
          <a:p>
            <a:pPr lvl="0"/>
            <a:r>
              <a:rPr lang="tr-TR" dirty="0" smtClean="0"/>
              <a:t>Özgüven sorunları yaşayabilir</a:t>
            </a:r>
          </a:p>
          <a:p>
            <a:pPr lvl="0"/>
            <a:r>
              <a:rPr lang="tr-TR" dirty="0" smtClean="0"/>
              <a:t>Matematik ya da geometri gibi üç boyutlu düşünme gerektiren derslerde zorlanabilir</a:t>
            </a:r>
          </a:p>
          <a:p>
            <a:pPr lvl="0"/>
            <a:r>
              <a:rPr lang="tr-TR" dirty="0" smtClean="0"/>
              <a:t>İnce motor becerileri kötü olabilir</a:t>
            </a:r>
          </a:p>
          <a:p>
            <a:pPr lvl="0"/>
            <a:r>
              <a:rPr lang="tr-TR" dirty="0" smtClean="0"/>
              <a:t>Konuşma problemleri yaşayabilir</a:t>
            </a:r>
          </a:p>
          <a:p>
            <a:pPr lvl="0"/>
            <a:r>
              <a:rPr lang="tr-TR" dirty="0" smtClean="0"/>
              <a:t>Elinde sürekli bir şey tutmak isteyebilir</a:t>
            </a:r>
          </a:p>
          <a:p>
            <a:pPr lvl="0"/>
            <a:r>
              <a:rPr lang="tr-TR" dirty="0" smtClean="0"/>
              <a:t>Yazı yazmakta zorlanabilir ya da çabuk yorulur</a:t>
            </a:r>
          </a:p>
          <a:p>
            <a:pPr lvl="0"/>
            <a:r>
              <a:rPr lang="tr-TR" dirty="0" smtClean="0"/>
              <a:t>Eşyaları kullanma zorlanabilir, elinden düşürür, dökebilir</a:t>
            </a:r>
          </a:p>
          <a:p>
            <a:pPr lvl="0"/>
            <a:r>
              <a:rPr lang="tr-TR" dirty="0" smtClean="0"/>
              <a:t>İnsanları ya da eşyaları çok sıkı ya da çok gevşek tutabilir</a:t>
            </a:r>
          </a:p>
          <a:p>
            <a:pPr lvl="0"/>
            <a:r>
              <a:rPr lang="tr-TR" dirty="0" smtClean="0"/>
              <a:t>Bir aleti nasıl kullanacağını öğrenmekte zorlanabilir</a:t>
            </a:r>
          </a:p>
          <a:p>
            <a:pPr lvl="0"/>
            <a:r>
              <a:rPr lang="tr-TR" dirty="0" smtClean="0"/>
              <a:t>Çok fazla dokunmak ve sıkıştırmak, sıkıştırılmak isteyebilir</a:t>
            </a:r>
          </a:p>
          <a:p>
            <a:pPr lvl="0"/>
            <a:r>
              <a:rPr lang="tr-TR" dirty="0" smtClean="0"/>
              <a:t>Çabuk yorulabilir</a:t>
            </a:r>
          </a:p>
          <a:p>
            <a:pPr lvl="0"/>
            <a:r>
              <a:rPr lang="tr-TR" dirty="0" smtClean="0"/>
              <a:t>Aşırı terleyebilir</a:t>
            </a:r>
          </a:p>
          <a:p>
            <a:pPr lvl="0"/>
            <a:r>
              <a:rPr lang="tr-TR" dirty="0" smtClean="0"/>
              <a:t>Kendi kendisine giyinmekte zorlanabilir</a:t>
            </a:r>
          </a:p>
          <a:p>
            <a:pPr lvl="0"/>
            <a:r>
              <a:rPr lang="tr-TR" dirty="0" smtClean="0"/>
              <a:t>Arkadaşlarına ya da eşyalara vurma davranışı olabilir</a:t>
            </a:r>
          </a:p>
          <a:p>
            <a:pPr lvl="0"/>
            <a:r>
              <a:rPr lang="tr-TR" dirty="0" smtClean="0"/>
              <a:t>Çarpışma, ezilme, düşme gibi oyunları çok sevebilir</a:t>
            </a:r>
          </a:p>
          <a:p>
            <a:pPr lvl="0"/>
            <a:r>
              <a:rPr lang="tr-TR" dirty="0" smtClean="0"/>
              <a:t>Sağını solunu öğrenmekte zorlanabilir</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435608" y="908720"/>
            <a:ext cx="4072496" cy="5339680"/>
          </a:xfrm>
        </p:spPr>
        <p:txBody>
          <a:bodyPr>
            <a:normAutofit fontScale="77500" lnSpcReduction="20000"/>
          </a:bodyPr>
          <a:lstStyle/>
          <a:p>
            <a:endParaRPr lang="tr-TR" dirty="0" smtClean="0"/>
          </a:p>
          <a:p>
            <a:r>
              <a:rPr lang="tr-TR" dirty="0" smtClean="0"/>
              <a:t>Duyu bütünleme sorunları kişiyi etkileyen yaşantılarla tekrarlayabilir,  fark edilip yaşantı eksikliği giderilmediği durumlarda şekil değiştirerek devam eden sorunlara sebep olabilirler.</a:t>
            </a:r>
          </a:p>
          <a:p>
            <a:pPr>
              <a:buNone/>
            </a:pPr>
            <a:endParaRPr lang="tr-TR" dirty="0" smtClean="0"/>
          </a:p>
          <a:p>
            <a:pPr>
              <a:buNone/>
            </a:pPr>
            <a:r>
              <a:rPr lang="tr-TR" dirty="0" smtClean="0"/>
              <a:t>Teşekkür ederim. </a:t>
            </a:r>
          </a:p>
          <a:p>
            <a:endParaRPr lang="tr-TR" dirty="0" smtClean="0"/>
          </a:p>
          <a:p>
            <a:pPr>
              <a:buNone/>
            </a:pPr>
            <a:endParaRPr lang="tr-TR" sz="1300" dirty="0" smtClean="0"/>
          </a:p>
          <a:p>
            <a:endParaRPr lang="tr-TR" sz="1300" dirty="0" smtClean="0"/>
          </a:p>
          <a:p>
            <a:r>
              <a:rPr lang="tr-TR" sz="1500" dirty="0" smtClean="0">
                <a:solidFill>
                  <a:srgbClr val="FF0000"/>
                </a:solidFill>
              </a:rPr>
              <a:t>Sunumda kullanılan bilgiler yandaki kitaptan alınan bölümlerden oluşmaktadır. </a:t>
            </a:r>
          </a:p>
          <a:p>
            <a:endParaRPr lang="tr-TR" sz="1300" dirty="0" smtClean="0">
              <a:solidFill>
                <a:srgbClr val="FF0000"/>
              </a:solidFill>
            </a:endParaRPr>
          </a:p>
        </p:txBody>
      </p:sp>
      <p:pic>
        <p:nvPicPr>
          <p:cNvPr id="6" name="Picture 2" descr="C:\Users\ismail\Desktop\duyulmak-10-1613483050.jpg"/>
          <p:cNvPicPr>
            <a:picLocks noChangeAspect="1" noChangeArrowheads="1"/>
          </p:cNvPicPr>
          <p:nvPr/>
        </p:nvPicPr>
        <p:blipFill>
          <a:blip r:embed="rId2" cstate="print"/>
          <a:srcRect/>
          <a:stretch>
            <a:fillRect/>
          </a:stretch>
        </p:blipFill>
        <p:spPr bwMode="auto">
          <a:xfrm>
            <a:off x="5796136" y="908720"/>
            <a:ext cx="3083052" cy="4800600"/>
          </a:xfrm>
          <a:prstGeom prst="rect">
            <a:avLst/>
          </a:prstGeom>
          <a:noFill/>
        </p:spPr>
      </p:pic>
      <p:sp>
        <p:nvSpPr>
          <p:cNvPr id="7" name="6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b="1" i="1" dirty="0" smtClean="0"/>
          </a:p>
          <a:p>
            <a:endParaRPr lang="tr-TR" b="1" i="1" dirty="0" smtClean="0"/>
          </a:p>
          <a:p>
            <a:r>
              <a:rPr lang="tr-TR" b="1" i="1" dirty="0" smtClean="0"/>
              <a:t>Duyu:</a:t>
            </a:r>
            <a:r>
              <a:rPr lang="tr-TR" dirty="0" smtClean="0"/>
              <a:t> dışsal ve içsel uyaranları algılama ve beynimize iletim yeteneği. Beynimizin besini duyularımızdır ve bu bilgiler sayesinde fark eder, gelişir, öğreniriz.</a:t>
            </a:r>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b="1" dirty="0" smtClean="0"/>
              <a:t> DUYULARIMIZ</a:t>
            </a:r>
            <a:endParaRPr lang="tr-TR" dirty="0" smtClean="0"/>
          </a:p>
          <a:p>
            <a:pPr>
              <a:buNone/>
            </a:pPr>
            <a:r>
              <a:rPr lang="tr-TR" dirty="0" smtClean="0"/>
              <a:t/>
            </a:r>
            <a:br>
              <a:rPr lang="tr-TR" dirty="0" smtClean="0"/>
            </a:br>
            <a:r>
              <a:rPr lang="tr-TR" b="1" u="sng" dirty="0" smtClean="0"/>
              <a:t>DIŞSAL DUYULARIMIZ</a:t>
            </a:r>
            <a:r>
              <a:rPr lang="tr-TR" b="1" dirty="0" smtClean="0"/>
              <a:t>	</a:t>
            </a:r>
            <a:endParaRPr lang="tr-TR" dirty="0" smtClean="0"/>
          </a:p>
          <a:p>
            <a:pPr>
              <a:buNone/>
            </a:pPr>
            <a:r>
              <a:rPr lang="tr-TR" b="1" dirty="0" smtClean="0"/>
              <a:t>	</a:t>
            </a:r>
            <a:r>
              <a:rPr lang="tr-TR" b="1" i="1" dirty="0" smtClean="0"/>
              <a:t>(EXTEROSEPTİF)</a:t>
            </a:r>
            <a:r>
              <a:rPr lang="tr-TR" i="1" dirty="0" smtClean="0"/>
              <a:t>	</a:t>
            </a:r>
            <a:endParaRPr lang="tr-TR" dirty="0" smtClean="0"/>
          </a:p>
          <a:p>
            <a:r>
              <a:rPr lang="tr-TR" dirty="0" smtClean="0"/>
              <a:t>	-görme	</a:t>
            </a:r>
          </a:p>
          <a:p>
            <a:r>
              <a:rPr lang="tr-TR" dirty="0" smtClean="0"/>
              <a:t>	- koklama 	</a:t>
            </a:r>
          </a:p>
          <a:p>
            <a:r>
              <a:rPr lang="tr-TR" dirty="0" smtClean="0"/>
              <a:t>	-tat duyusu</a:t>
            </a:r>
          </a:p>
          <a:p>
            <a:r>
              <a:rPr lang="tr-TR" dirty="0" smtClean="0"/>
              <a:t>	-işitme </a:t>
            </a:r>
          </a:p>
          <a:p>
            <a:r>
              <a:rPr lang="tr-TR" dirty="0" smtClean="0"/>
              <a:t>	-dokunma(</a:t>
            </a:r>
            <a:r>
              <a:rPr lang="tr-TR" dirty="0" err="1" smtClean="0"/>
              <a:t>taktil</a:t>
            </a:r>
            <a:r>
              <a:rPr lang="tr-TR" dirty="0" smtClean="0"/>
              <a:t>)</a:t>
            </a:r>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u="sng" dirty="0" smtClean="0"/>
              <a:t>İÇSEL DUYULARIMIZ</a:t>
            </a:r>
            <a:endParaRPr lang="tr-TR" dirty="0"/>
          </a:p>
        </p:txBody>
      </p:sp>
      <p:sp>
        <p:nvSpPr>
          <p:cNvPr id="4" name="3 Dikdörtgen"/>
          <p:cNvSpPr/>
          <p:nvPr/>
        </p:nvSpPr>
        <p:spPr>
          <a:xfrm>
            <a:off x="2339752" y="1196752"/>
            <a:ext cx="2372765" cy="369332"/>
          </a:xfrm>
          <a:prstGeom prst="rect">
            <a:avLst/>
          </a:prstGeom>
        </p:spPr>
        <p:txBody>
          <a:bodyPr wrap="none">
            <a:spAutoFit/>
          </a:bodyPr>
          <a:lstStyle/>
          <a:p>
            <a:r>
              <a:rPr lang="tr-TR" b="1" i="1" dirty="0" smtClean="0"/>
              <a:t>(İNTEROSEPTİF)</a:t>
            </a:r>
            <a:endParaRPr lang="tr-TR" dirty="0"/>
          </a:p>
        </p:txBody>
      </p:sp>
      <p:sp>
        <p:nvSpPr>
          <p:cNvPr id="5" name="4 Dikdörtgen"/>
          <p:cNvSpPr/>
          <p:nvPr/>
        </p:nvSpPr>
        <p:spPr>
          <a:xfrm>
            <a:off x="1475656" y="2132856"/>
            <a:ext cx="2952328" cy="369332"/>
          </a:xfrm>
          <a:prstGeom prst="rect">
            <a:avLst/>
          </a:prstGeom>
        </p:spPr>
        <p:txBody>
          <a:bodyPr wrap="square">
            <a:spAutoFit/>
          </a:bodyPr>
          <a:lstStyle/>
          <a:p>
            <a:r>
              <a:rPr lang="tr-TR" dirty="0" smtClean="0"/>
              <a:t>-</a:t>
            </a:r>
            <a:r>
              <a:rPr lang="tr-TR" dirty="0" err="1" smtClean="0"/>
              <a:t>vestibuler</a:t>
            </a:r>
            <a:r>
              <a:rPr lang="tr-TR" dirty="0" smtClean="0"/>
              <a:t> duyumuz</a:t>
            </a:r>
            <a:endParaRPr lang="tr-TR" dirty="0"/>
          </a:p>
        </p:txBody>
      </p:sp>
      <p:sp>
        <p:nvSpPr>
          <p:cNvPr id="6" name="5 Dikdörtgen"/>
          <p:cNvSpPr/>
          <p:nvPr/>
        </p:nvSpPr>
        <p:spPr>
          <a:xfrm>
            <a:off x="1331640" y="2564904"/>
            <a:ext cx="3456384" cy="369332"/>
          </a:xfrm>
          <a:prstGeom prst="rect">
            <a:avLst/>
          </a:prstGeom>
        </p:spPr>
        <p:txBody>
          <a:bodyPr wrap="square">
            <a:spAutoFit/>
          </a:bodyPr>
          <a:lstStyle/>
          <a:p>
            <a:r>
              <a:rPr lang="tr-TR" dirty="0" smtClean="0"/>
              <a:t> -</a:t>
            </a:r>
            <a:r>
              <a:rPr lang="tr-TR" dirty="0" err="1" smtClean="0"/>
              <a:t>proprioseptif</a:t>
            </a:r>
            <a:r>
              <a:rPr lang="tr-TR" dirty="0" smtClean="0"/>
              <a:t> duyumuz</a:t>
            </a:r>
            <a:endParaRPr lang="tr-TR" dirty="0"/>
          </a:p>
        </p:txBody>
      </p:sp>
      <p:sp>
        <p:nvSpPr>
          <p:cNvPr id="7" name="6 Dikdörtgen"/>
          <p:cNvSpPr/>
          <p:nvPr/>
        </p:nvSpPr>
        <p:spPr>
          <a:xfrm>
            <a:off x="1187624" y="3356992"/>
            <a:ext cx="7704856" cy="2308324"/>
          </a:xfrm>
          <a:prstGeom prst="rect">
            <a:avLst/>
          </a:prstGeom>
        </p:spPr>
        <p:txBody>
          <a:bodyPr wrap="square">
            <a:spAutoFit/>
          </a:bodyPr>
          <a:lstStyle/>
          <a:p>
            <a:r>
              <a:rPr lang="tr-TR" b="1" i="1" dirty="0" smtClean="0"/>
              <a:t> İçsel duyular: </a:t>
            </a:r>
            <a:r>
              <a:rPr lang="tr-TR" dirty="0" smtClean="0"/>
              <a:t>iç organlarımızdan gelen bilgileri algılamamızı sağlayan duyumuzdur.iç organlarımızdan gelen kalp atışı, mide ağrısı, solunumun hızlanması, idrar kesesinin dolması, üşüme gibi fizyolojik belirtileri algılamamızı sağlar. Bu sayede açlık, tokluk, yorgunluk, tuvalet ihtiyacı, terleme, üşüme,  susama, yorulma, kaşınma, gıdıklanma, ateşinin çıkması, halsiz hissetme gibi bedensel değişikliklerimizin farkında olmamızı ve ardından hissettiklerimize uygun tepkiler vererek ve vücudumuzu koruyarak sağlıklı bir şekilde yaşamamızı devam ettirebilmemizi sağlar.</a:t>
            </a:r>
            <a:endParaRPr lang="tr-TR" dirty="0"/>
          </a:p>
        </p:txBody>
      </p:sp>
      <p:sp>
        <p:nvSpPr>
          <p:cNvPr id="8" name="7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332656"/>
            <a:ext cx="7498080" cy="5915744"/>
          </a:xfrm>
        </p:spPr>
        <p:txBody>
          <a:bodyPr>
            <a:normAutofit fontScale="92500"/>
          </a:bodyPr>
          <a:lstStyle/>
          <a:p>
            <a:pPr lvl="0"/>
            <a:r>
              <a:rPr lang="tr-TR" b="1" i="1" dirty="0" err="1" smtClean="0"/>
              <a:t>Vestibuler</a:t>
            </a:r>
            <a:r>
              <a:rPr lang="tr-TR" b="1" i="1" dirty="0" smtClean="0"/>
              <a:t> duyumuz:</a:t>
            </a:r>
            <a:r>
              <a:rPr lang="tr-TR" dirty="0" smtClean="0"/>
              <a:t> kendi vücudumuzun ve çevremizdeki dünyadaki nesne ve kişilerin, hareketinin hızını ve yönünü keşfetmemizi, denge ve koordinasyon becerilerimizi ayarlamamızı sağlar. </a:t>
            </a:r>
          </a:p>
          <a:p>
            <a:pPr lvl="0"/>
            <a:endParaRPr lang="tr-TR" dirty="0" smtClean="0"/>
          </a:p>
          <a:p>
            <a:r>
              <a:rPr lang="tr-TR" b="1" i="1" dirty="0" smtClean="0"/>
              <a:t>Örneğin: </a:t>
            </a:r>
            <a:r>
              <a:rPr lang="tr-TR" i="1" dirty="0" smtClean="0"/>
              <a:t>gözlerimizle bize doğru gelen bir topu takip edebilmemiz, sandalyeye sakince oturup dersi ya da arkadaşımızı dinleyebilmemiz, koordineli ve uyumlu el ve ayak hareketleri ile dans edebilmemiz hep sağlıklı gelişen </a:t>
            </a:r>
            <a:r>
              <a:rPr lang="tr-TR" i="1" dirty="0" err="1" smtClean="0"/>
              <a:t>vestibuler</a:t>
            </a:r>
            <a:r>
              <a:rPr lang="tr-TR" i="1" dirty="0" smtClean="0"/>
              <a:t> sistemimiz sayesindedir.</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332656"/>
            <a:ext cx="7818072" cy="6264696"/>
          </a:xfrm>
        </p:spPr>
        <p:txBody>
          <a:bodyPr>
            <a:normAutofit fontScale="77500" lnSpcReduction="20000"/>
          </a:bodyPr>
          <a:lstStyle/>
          <a:p>
            <a:pPr lvl="0"/>
            <a:r>
              <a:rPr lang="tr-TR" b="1" i="1" dirty="0" err="1" smtClean="0"/>
              <a:t>Proprioseptif</a:t>
            </a:r>
            <a:r>
              <a:rPr lang="tr-TR" b="1" i="1" dirty="0" smtClean="0"/>
              <a:t> duyumuz: </a:t>
            </a:r>
            <a:r>
              <a:rPr lang="tr-TR" dirty="0" smtClean="0"/>
              <a:t>bu duyumuzun görevi beynimizde vücudumuzun fiziksel bir temsilinin oluşmasını sağlamaktır. Üç boyutlu dünyada gözlerimiz kapalıyken bile bilgi sahibi olmamızı sağlar. Kas gücü kontrolümüz,vücut pozisyonumuz, uzaysal algı yeteneklerimiz, </a:t>
            </a:r>
            <a:r>
              <a:rPr lang="tr-TR" dirty="0" err="1" smtClean="0"/>
              <a:t>postural</a:t>
            </a:r>
            <a:r>
              <a:rPr lang="tr-TR" dirty="0" smtClean="0"/>
              <a:t> </a:t>
            </a:r>
            <a:r>
              <a:rPr lang="tr-TR" dirty="0" err="1" smtClean="0"/>
              <a:t>farkındalığımız</a:t>
            </a:r>
            <a:r>
              <a:rPr lang="tr-TR" dirty="0" smtClean="0"/>
              <a:t> ve motor planlama becerilerimizin bizim bilinçli </a:t>
            </a:r>
            <a:r>
              <a:rPr lang="tr-TR" dirty="0" err="1" smtClean="0"/>
              <a:t>farkındalığımız</a:t>
            </a:r>
            <a:r>
              <a:rPr lang="tr-TR" dirty="0" smtClean="0"/>
              <a:t> olmadan bilinmesini ve kontrol edilmesini sağlar.</a:t>
            </a:r>
          </a:p>
          <a:p>
            <a:pPr lvl="0"/>
            <a:endParaRPr lang="tr-TR" dirty="0" smtClean="0"/>
          </a:p>
          <a:p>
            <a:pPr lvl="1"/>
            <a:r>
              <a:rPr lang="tr-TR" b="1" i="1" dirty="0" smtClean="0"/>
              <a:t>Örneğin: </a:t>
            </a:r>
            <a:r>
              <a:rPr lang="tr-TR" i="1" dirty="0" smtClean="0"/>
              <a:t>bulunduğu yer itibari ile zıplamak, ağır bir şeyi kaldırmak, itmek, çekmek. Tırmanmak, çarpışmak emeklemek gibi kas ve eklemlerimizi çalıştırdığımız her durumda bu duyumuz uyarılır ve vücut hakkında bilgi sahibi olmamızı destekler.</a:t>
            </a:r>
          </a:p>
          <a:p>
            <a:pPr lvl="1"/>
            <a:endParaRPr lang="tr-TR" dirty="0" smtClean="0"/>
          </a:p>
          <a:p>
            <a:r>
              <a:rPr lang="tr-TR" b="1" i="1" dirty="0" smtClean="0"/>
              <a:t>Bu duyumuz sayesinde birini dinlerken hareketsiz bir şekilde konsantre olabiliriz, bir kalemi tutarken ya da ağır bir şeyi kaldırırken ne kadar güç ayarlayacağımızı ya da gözlerimiz kapalıyken kolumuzun, bacağımızın pozisyonunu biliriz.</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ismail\Desktop\Screenshot_20181126-230644_Gmail.jpg"/>
          <p:cNvPicPr>
            <a:picLocks noGrp="1"/>
          </p:cNvPicPr>
          <p:nvPr>
            <p:ph idx="1"/>
          </p:nvPr>
        </p:nvPicPr>
        <p:blipFill>
          <a:blip r:embed="rId2" cstate="print"/>
          <a:srcRect/>
          <a:stretch>
            <a:fillRect/>
          </a:stretch>
        </p:blipFill>
        <p:spPr bwMode="auto">
          <a:xfrm>
            <a:off x="971600" y="0"/>
            <a:ext cx="7962850" cy="6597352"/>
          </a:xfrm>
          <a:prstGeom prst="rect">
            <a:avLst/>
          </a:prstGeom>
          <a:noFill/>
          <a:ln w="9525">
            <a:noFill/>
            <a:miter lim="800000"/>
            <a:headEnd/>
            <a:tailEnd/>
          </a:ln>
        </p:spPr>
      </p:pic>
      <p:sp>
        <p:nvSpPr>
          <p:cNvPr id="3" name="2 Altbilgi Yer Tutucusu"/>
          <p:cNvSpPr>
            <a:spLocks noGrp="1"/>
          </p:cNvSpPr>
          <p:nvPr>
            <p:ph type="ftr" sz="quarter" idx="11"/>
          </p:nvPr>
        </p:nvSpPr>
        <p:spPr/>
        <p:txBody>
          <a:bodyPr/>
          <a:lstStyle/>
          <a:p>
            <a:r>
              <a:rPr lang="tr-TR" smtClean="0"/>
              <a:t>Gümüşhane Rehberlik ve Araştırma Merkezi</a:t>
            </a:r>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276</TotalTime>
  <Words>3065</Words>
  <Application>Microsoft Office PowerPoint</Application>
  <PresentationFormat>Ekran Gösterisi (4:3)</PresentationFormat>
  <Paragraphs>318</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DUYUSAL MODÜLASYON (AYARLAMA) BOZUKLUĞU:</vt:lpstr>
      <vt:lpstr>PowerPoint Sunusu</vt:lpstr>
      <vt:lpstr>PowerPoint Sunusu</vt:lpstr>
      <vt:lpstr>DUYUSAL DİSKRİMİNASYON(AYIRT ETME) BOZUKLUĞU:</vt:lpstr>
      <vt:lpstr>PowerPoint Sunusu</vt:lpstr>
      <vt:lpstr>PowerPoint Sunusu</vt:lpstr>
      <vt:lpstr>PowerPoint Sunusu</vt:lpstr>
      <vt:lpstr>PowerPoint Sunusu</vt:lpstr>
      <vt:lpstr>PowerPoint Sunusu</vt:lpstr>
      <vt:lpstr>PowerPoint Sunusu</vt:lpstr>
      <vt:lpstr>PowerPoint Sunusu</vt:lpstr>
      <vt:lpstr>PowerPoint Sunusu</vt:lpstr>
      <vt:lpstr>3-DUYUSAL KAYNAKLI SORUNLAR: </vt:lpstr>
      <vt:lpstr>PowerPoint Sunusu</vt:lpstr>
      <vt:lpstr> DUYU BÜTÜNLEME PROBEMLERİNİN DAVRANIŞSAL SONUÇLARI</vt:lpstr>
      <vt:lpstr>GÖRSEL SİSTEM SORUNLARI: </vt:lpstr>
      <vt:lpstr>İŞİTSEL SİSTEM SORUNLARI </vt:lpstr>
      <vt:lpstr>DOKUNMA SİSTEMİ SORUNLARI </vt:lpstr>
      <vt:lpstr>TAT, ORAL VE MOTOR KOKU DUYUSU SORUNLARI </vt:lpstr>
      <vt:lpstr>İNTEROSEPTİF SİSTEM SORUNLARI </vt:lpstr>
      <vt:lpstr>VESTİBULER SİSTEM SORUNLARI</vt:lpstr>
      <vt:lpstr>PROPRİOSEPTİF SİSTEM SORUNLARI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Burak</dc:creator>
  <cp:lastModifiedBy>esra</cp:lastModifiedBy>
  <cp:revision>31</cp:revision>
  <dcterms:created xsi:type="dcterms:W3CDTF">2022-03-02T07:49:57Z</dcterms:created>
  <dcterms:modified xsi:type="dcterms:W3CDTF">2022-03-10T11:08:45Z</dcterms:modified>
</cp:coreProperties>
</file>