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6" r:id="rId11"/>
    <p:sldId id="269" r:id="rId12"/>
    <p:sldId id="265" r:id="rId13"/>
    <p:sldId id="267" r:id="rId14"/>
    <p:sldId id="268" r:id="rId15"/>
    <p:sldId id="271" r:id="rId16"/>
    <p:sldId id="299" r:id="rId17"/>
    <p:sldId id="300" r:id="rId18"/>
    <p:sldId id="294" r:id="rId19"/>
    <p:sldId id="295" r:id="rId20"/>
    <p:sldId id="296" r:id="rId21"/>
    <p:sldId id="297" r:id="rId22"/>
    <p:sldId id="298" r:id="rId23"/>
    <p:sldId id="301" r:id="rId24"/>
    <p:sldId id="292" r:id="rId25"/>
    <p:sldId id="272" r:id="rId26"/>
    <p:sldId id="274" r:id="rId27"/>
    <p:sldId id="273" r:id="rId28"/>
    <p:sldId id="275" r:id="rId29"/>
    <p:sldId id="276" r:id="rId30"/>
    <p:sldId id="277" r:id="rId31"/>
    <p:sldId id="278" r:id="rId32"/>
    <p:sldId id="279" r:id="rId33"/>
    <p:sldId id="280" r:id="rId34"/>
    <p:sldId id="281" r:id="rId35"/>
    <p:sldId id="282" r:id="rId36"/>
    <p:sldId id="283" r:id="rId37"/>
    <p:sldId id="284" r:id="rId38"/>
    <p:sldId id="286" r:id="rId39"/>
    <p:sldId id="285" r:id="rId40"/>
    <p:sldId id="287" r:id="rId41"/>
    <p:sldId id="289" r:id="rId42"/>
    <p:sldId id="288" r:id="rId43"/>
    <p:sldId id="290" r:id="rId44"/>
    <p:sldId id="291" r:id="rId45"/>
    <p:sldId id="293" r:id="rId46"/>
    <p:sldId id="302" r:id="rId4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660"/>
  </p:normalViewPr>
  <p:slideViewPr>
    <p:cSldViewPr>
      <p:cViewPr>
        <p:scale>
          <a:sx n="73" d="100"/>
          <a:sy n="73" d="100"/>
        </p:scale>
        <p:origin x="-130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59D090-81CB-43CE-A032-16B00F335D72}" type="datetimeFigureOut">
              <a:rPr lang="tr-TR" smtClean="0"/>
              <a:pPr/>
              <a:t>24.03.2022</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185477-C03A-4B9C-B0DB-ACD8101301B1}" type="slidenum">
              <a:rPr lang="tr-TR" smtClean="0"/>
              <a:pPr/>
              <a:t>‹#›</a:t>
            </a:fld>
            <a:endParaRPr lang="tr-TR"/>
          </a:p>
        </p:txBody>
      </p:sp>
    </p:spTree>
    <p:extLst>
      <p:ext uri="{BB962C8B-B14F-4D97-AF65-F5344CB8AC3E}">
        <p14:creationId xmlns:p14="http://schemas.microsoft.com/office/powerpoint/2010/main" val="1138419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7185477-C03A-4B9C-B0DB-ACD8101301B1}" type="slidenum">
              <a:rPr lang="tr-TR" smtClean="0"/>
              <a:pPr/>
              <a:t>1</a:t>
            </a:fld>
            <a:endParaRPr lang="tr-TR"/>
          </a:p>
        </p:txBody>
      </p:sp>
    </p:spTree>
    <p:extLst>
      <p:ext uri="{BB962C8B-B14F-4D97-AF65-F5344CB8AC3E}">
        <p14:creationId xmlns:p14="http://schemas.microsoft.com/office/powerpoint/2010/main" val="29359043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9 Dik Üçgen"/>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Başlık"/>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grpSp>
        <p:nvGrpSpPr>
          <p:cNvPr id="2" name="1 Grup"/>
          <p:cNvGrpSpPr/>
          <p:nvPr/>
        </p:nvGrpSpPr>
        <p:grpSpPr>
          <a:xfrm>
            <a:off x="-3765" y="4953000"/>
            <a:ext cx="9147765" cy="1912088"/>
            <a:chOff x="-3765" y="4832896"/>
            <a:chExt cx="9147765" cy="2032192"/>
          </a:xfrm>
        </p:grpSpPr>
        <p:sp>
          <p:nvSpPr>
            <p:cNvPr id="7" name="6 Serbest Form"/>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Serbest Form"/>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Serbest Form"/>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Düz Bağlayıcı"/>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Veri Yer Tutucusu"/>
          <p:cNvSpPr>
            <a:spLocks noGrp="1"/>
          </p:cNvSpPr>
          <p:nvPr>
            <p:ph type="dt" sz="half" idx="10"/>
          </p:nvPr>
        </p:nvSpPr>
        <p:spPr/>
        <p:txBody>
          <a:bodyPr/>
          <a:lstStyle>
            <a:lvl1pPr>
              <a:defRPr>
                <a:solidFill>
                  <a:srgbClr val="FFFFFF"/>
                </a:solidFill>
              </a:defRPr>
            </a:lvl1pPr>
            <a:extLst/>
          </a:lstStyle>
          <a:p>
            <a:fld id="{A23720DD-5B6D-40BF-8493-A6B52D484E6B}" type="datetimeFigureOut">
              <a:rPr lang="tr-TR" smtClean="0"/>
              <a:pPr/>
              <a:t>24.03.2022</a:t>
            </a:fld>
            <a:endParaRPr lang="tr-TR"/>
          </a:p>
        </p:txBody>
      </p:sp>
      <p:sp>
        <p:nvSpPr>
          <p:cNvPr id="19" name="18 Altbilgi Yer Tutucusu"/>
          <p:cNvSpPr>
            <a:spLocks noGrp="1"/>
          </p:cNvSpPr>
          <p:nvPr>
            <p:ph type="ftr" sz="quarter" idx="11"/>
          </p:nvPr>
        </p:nvSpPr>
        <p:spPr/>
        <p:txBody>
          <a:bodyPr/>
          <a:lstStyle>
            <a:lvl1pPr>
              <a:defRPr>
                <a:solidFill>
                  <a:schemeClr val="accent1">
                    <a:tint val="20000"/>
                  </a:schemeClr>
                </a:solidFill>
              </a:defRPr>
            </a:lvl1pPr>
            <a:extLst/>
          </a:lstStyle>
          <a:p>
            <a:endParaRPr lang="tr-TR"/>
          </a:p>
        </p:txBody>
      </p:sp>
      <p:sp>
        <p:nvSpPr>
          <p:cNvPr id="27" name="26 Slayt Numarası Yer Tutucusu"/>
          <p:cNvSpPr>
            <a:spLocks noGrp="1"/>
          </p:cNvSpPr>
          <p:nvPr>
            <p:ph type="sldNum" sz="quarter" idx="12"/>
          </p:nvPr>
        </p:nvSpPr>
        <p:spPr/>
        <p:txBody>
          <a:bodyPr/>
          <a:lstStyle>
            <a:lvl1pPr>
              <a:defRPr>
                <a:solidFill>
                  <a:srgbClr val="FFFFFF"/>
                </a:solidFill>
              </a:defRPr>
            </a:lvl1pPr>
            <a:extLst/>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1481329"/>
            <a:ext cx="8229600" cy="4386071"/>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A23720DD-5B6D-40BF-8493-A6B52D484E6B}" type="datetimeFigureOut">
              <a:rPr lang="tr-TR" smtClean="0"/>
              <a:pPr/>
              <a:t>24.03.2022</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44013" y="274640"/>
            <a:ext cx="1777470" cy="5592761"/>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41"/>
            <a:ext cx="6324600" cy="5592760"/>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A23720DD-5B6D-40BF-8493-A6B52D484E6B}" type="datetimeFigureOut">
              <a:rPr lang="tr-TR" smtClean="0"/>
              <a:pPr/>
              <a:t>24.03.2022</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A23720DD-5B6D-40BF-8493-A6B52D484E6B}" type="datetimeFigureOut">
              <a:rPr lang="tr-TR" smtClean="0"/>
              <a:pPr/>
              <a:t>24.03.2022</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F302176B-0E47-46AC-8F43-DAB4B8A37D06}" type="slidenum">
              <a:rPr lang="tr-TR" smtClean="0"/>
              <a:pPr/>
              <a:t>‹#›</a:t>
            </a:fld>
            <a:endParaRPr lang="tr-TR"/>
          </a:p>
        </p:txBody>
      </p:sp>
      <p:sp>
        <p:nvSpPr>
          <p:cNvPr id="7" name="6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A23720DD-5B6D-40BF-8493-A6B52D484E6B}" type="datetimeFigureOut">
              <a:rPr lang="tr-TR" smtClean="0"/>
              <a:pPr/>
              <a:t>24.03.2022</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F302176B-0E47-46AC-8F43-DAB4B8A37D06}" type="slidenum">
              <a:rPr lang="tr-TR" smtClean="0"/>
              <a:pPr/>
              <a:t>‹#›</a:t>
            </a:fld>
            <a:endParaRPr lang="tr-TR"/>
          </a:p>
        </p:txBody>
      </p:sp>
      <p:sp>
        <p:nvSpPr>
          <p:cNvPr id="7" name="6 Köşeli Çift Ayraç"/>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Köşeli Çift Ayraç"/>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A23720DD-5B6D-40BF-8493-A6B52D484E6B}" type="datetimeFigureOut">
              <a:rPr lang="tr-TR" smtClean="0"/>
              <a:pPr/>
              <a:t>24.03.2022</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F302176B-0E47-46AC-8F43-DAB4B8A37D06}" type="slidenum">
              <a:rPr lang="tr-TR" smtClean="0"/>
              <a:pPr/>
              <a:t>‹#›</a:t>
            </a:fld>
            <a:endParaRPr lang="tr-TR"/>
          </a:p>
        </p:txBody>
      </p:sp>
      <p:sp>
        <p:nvSpPr>
          <p:cNvPr id="8" name="7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nchor="ctr"/>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A23720DD-5B6D-40BF-8493-A6B52D484E6B}" type="datetimeFigureOut">
              <a:rPr lang="tr-TR" smtClean="0"/>
              <a:pPr/>
              <a:t>24.03.2022</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F302176B-0E47-46AC-8F43-DAB4B8A37D06}"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extLst/>
          </a:lstStyle>
          <a:p>
            <a:fld id="{A23720DD-5B6D-40BF-8493-A6B52D484E6B}" type="datetimeFigureOut">
              <a:rPr lang="tr-TR" smtClean="0"/>
              <a:pPr/>
              <a:t>24.03.2022</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F302176B-0E47-46AC-8F43-DAB4B8A37D06}" type="slidenum">
              <a:rPr lang="tr-TR" smtClean="0"/>
              <a:pPr/>
              <a:t>‹#›</a:t>
            </a:fld>
            <a:endParaRPr lang="tr-TR"/>
          </a:p>
        </p:txBody>
      </p:sp>
      <p:sp>
        <p:nvSpPr>
          <p:cNvPr id="6" name="5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extLst/>
          </a:lstStyle>
          <a:p>
            <a:fld id="{A23720DD-5B6D-40BF-8493-A6B52D484E6B}" type="datetimeFigureOut">
              <a:rPr lang="tr-TR" smtClean="0"/>
              <a:pPr/>
              <a:t>24.03.2022</a:t>
            </a:fld>
            <a:endParaRPr lang="tr-TR"/>
          </a:p>
        </p:txBody>
      </p:sp>
      <p:sp>
        <p:nvSpPr>
          <p:cNvPr id="3" name="2 Altbilgi Yer Tutucusu"/>
          <p:cNvSpPr>
            <a:spLocks noGrp="1"/>
          </p:cNvSpPr>
          <p:nvPr>
            <p:ph type="ftr" sz="quarter" idx="11"/>
          </p:nvPr>
        </p:nvSpPr>
        <p:spPr/>
        <p:txBody>
          <a:bodyPr/>
          <a:lstStyle>
            <a:extLst/>
          </a:lstStyle>
          <a:p>
            <a:endParaRPr lang="tr-TR"/>
          </a:p>
        </p:txBody>
      </p:sp>
      <p:sp>
        <p:nvSpPr>
          <p:cNvPr id="4" name="3 Slayt Numarası Yer Tutucusu"/>
          <p:cNvSpPr>
            <a:spLocks noGrp="1"/>
          </p:cNvSpPr>
          <p:nvPr>
            <p:ph type="sldNum" sz="quarter" idx="12"/>
          </p:nvPr>
        </p:nvSpPr>
        <p:spPr/>
        <p:txBody>
          <a:bodyPr/>
          <a:lstStyle>
            <a:extLst/>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6727032" y="6407944"/>
            <a:ext cx="1920240" cy="365760"/>
          </a:xfrm>
        </p:spPr>
        <p:txBody>
          <a:bodyPr/>
          <a:lstStyle>
            <a:extLst/>
          </a:lstStyle>
          <a:p>
            <a:fld id="{A23720DD-5B6D-40BF-8493-A6B52D484E6B}" type="datetimeFigureOut">
              <a:rPr lang="tr-TR" smtClean="0"/>
              <a:pPr/>
              <a:t>24.03.2022</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F302176B-0E47-46AC-8F43-DAB4B8A37D06}"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3" name="2 Resim Yer Tutucusu"/>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smtClean="0"/>
              <a:t>Resim eklemek için simgeyi tıklatın</a:t>
            </a:r>
            <a:endParaRPr kumimoji="0" lang="en-US" dirty="0"/>
          </a:p>
        </p:txBody>
      </p:sp>
      <p:sp>
        <p:nvSpPr>
          <p:cNvPr id="5" name="4 Veri Yer Tutucusu"/>
          <p:cNvSpPr>
            <a:spLocks noGrp="1"/>
          </p:cNvSpPr>
          <p:nvPr>
            <p:ph type="dt" sz="half" idx="10"/>
          </p:nvPr>
        </p:nvSpPr>
        <p:spPr/>
        <p:txBody>
          <a:bodyPr/>
          <a:lstStyle>
            <a:lvl1pPr>
              <a:defRPr>
                <a:solidFill>
                  <a:schemeClr val="tx1"/>
                </a:solidFill>
              </a:defRPr>
            </a:lvl1pPr>
            <a:extLst/>
          </a:lstStyle>
          <a:p>
            <a:fld id="{A23720DD-5B6D-40BF-8493-A6B52D484E6B}" type="datetimeFigureOut">
              <a:rPr lang="tr-TR" smtClean="0"/>
              <a:pPr/>
              <a:t>24.03.2022</a:t>
            </a:fld>
            <a:endParaRPr lang="tr-TR"/>
          </a:p>
        </p:txBody>
      </p:sp>
      <p:sp>
        <p:nvSpPr>
          <p:cNvPr id="6" name="5 Altbilgi Yer Tutucusu"/>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tr-TR"/>
          </a:p>
        </p:txBody>
      </p:sp>
      <p:sp>
        <p:nvSpPr>
          <p:cNvPr id="7" name="6 Slayt Numarası Yer Tutucusu"/>
          <p:cNvSpPr>
            <a:spLocks noGrp="1"/>
          </p:cNvSpPr>
          <p:nvPr>
            <p:ph type="sldNum" sz="quarter" idx="12"/>
          </p:nvPr>
        </p:nvSpPr>
        <p:spPr/>
        <p:txBody>
          <a:bodyPr/>
          <a:lstStyle>
            <a:lvl1pPr>
              <a:defRPr>
                <a:solidFill>
                  <a:schemeClr val="tx1"/>
                </a:solidFill>
              </a:defRPr>
            </a:lvl1pPr>
            <a:extLst/>
          </a:lstStyle>
          <a:p>
            <a:fld id="{F302176B-0E47-46AC-8F43-DAB4B8A37D06}" type="slidenum">
              <a:rPr lang="tr-TR" smtClean="0"/>
              <a:pPr/>
              <a:t>‹#›</a:t>
            </a:fld>
            <a:endParaRPr lang="tr-TR"/>
          </a:p>
        </p:txBody>
      </p:sp>
      <p:sp>
        <p:nvSpPr>
          <p:cNvPr id="2" name="1 Başlık"/>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smtClean="0"/>
              <a:t>Asıl başlık stili için tıklatın</a:t>
            </a:r>
            <a:endParaRPr kumimoji="0" lang="en-US"/>
          </a:p>
        </p:txBody>
      </p:sp>
      <p:sp>
        <p:nvSpPr>
          <p:cNvPr id="8" name="7 Serbest Form"/>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Serbest Form"/>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Dik Üçgen"/>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Köşeli Çift Ayraç"/>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Köşeli Çift Ayraç"/>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Serbest Form"/>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Serbest Form"/>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Dik Üçgen"/>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Başlık Yer Tutucusu"/>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23720DD-5B6D-40BF-8493-A6B52D484E6B}" type="datetimeFigureOut">
              <a:rPr lang="tr-TR" smtClean="0"/>
              <a:pPr/>
              <a:t>24.03.2022</a:t>
            </a:fld>
            <a:endParaRPr lang="tr-TR"/>
          </a:p>
        </p:txBody>
      </p:sp>
      <p:sp>
        <p:nvSpPr>
          <p:cNvPr id="22" name="21 Altbilgi Yer Tutucusu"/>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tr-TR"/>
          </a:p>
        </p:txBody>
      </p:sp>
      <p:sp>
        <p:nvSpPr>
          <p:cNvPr id="18" name="17 Slayt Numarası Yer Tutucusu"/>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907704" y="1124744"/>
            <a:ext cx="6172200" cy="1894362"/>
          </a:xfrm>
        </p:spPr>
        <p:txBody>
          <a:bodyPr>
            <a:normAutofit/>
          </a:bodyPr>
          <a:lstStyle/>
          <a:p>
            <a:r>
              <a:rPr lang="tr-TR" dirty="0" smtClean="0"/>
              <a:t>İLETİŞİM BECERİLERİ</a:t>
            </a:r>
            <a:endParaRPr lang="tr-TR" sz="4800" dirty="0"/>
          </a:p>
        </p:txBody>
      </p:sp>
      <p:sp>
        <p:nvSpPr>
          <p:cNvPr id="3" name="2 Metin kutusu"/>
          <p:cNvSpPr txBox="1"/>
          <p:nvPr/>
        </p:nvSpPr>
        <p:spPr>
          <a:xfrm>
            <a:off x="2051720" y="3813982"/>
            <a:ext cx="6948264" cy="461665"/>
          </a:xfrm>
          <a:prstGeom prst="rect">
            <a:avLst/>
          </a:prstGeom>
          <a:noFill/>
        </p:spPr>
        <p:txBody>
          <a:bodyPr wrap="square" rtlCol="0">
            <a:spAutoFit/>
          </a:bodyPr>
          <a:lstStyle/>
          <a:p>
            <a:r>
              <a:rPr lang="tr-TR" sz="2400" dirty="0" smtClean="0"/>
              <a:t>Gümüşhane Rehberlik Araştırma Merkezi</a:t>
            </a:r>
            <a:endParaRPr lang="tr-TR" sz="2400" dirty="0"/>
          </a:p>
        </p:txBody>
      </p:sp>
    </p:spTree>
    <p:extLst>
      <p:ext uri="{BB962C8B-B14F-4D97-AF65-F5344CB8AC3E}">
        <p14:creationId xmlns:p14="http://schemas.microsoft.com/office/powerpoint/2010/main" val="9665741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1"/>
          </p:nvPr>
        </p:nvSpPr>
        <p:spPr>
          <a:xfrm>
            <a:off x="714348" y="1500174"/>
            <a:ext cx="7467600" cy="4873752"/>
          </a:xfrm>
        </p:spPr>
        <p:txBody>
          <a:bodyPr/>
          <a:lstStyle/>
          <a:p>
            <a:pPr marL="0" indent="0">
              <a:buNone/>
            </a:pPr>
            <a:endParaRPr lang="tr-TR" sz="3600" dirty="0" smtClean="0"/>
          </a:p>
          <a:p>
            <a:endParaRPr lang="tr-TR" dirty="0"/>
          </a:p>
        </p:txBody>
      </p:sp>
      <p:sp>
        <p:nvSpPr>
          <p:cNvPr id="2" name="Başlık 1"/>
          <p:cNvSpPr>
            <a:spLocks noGrp="1"/>
          </p:cNvSpPr>
          <p:nvPr>
            <p:ph type="title"/>
          </p:nvPr>
        </p:nvSpPr>
        <p:spPr/>
        <p:txBody>
          <a:bodyPr/>
          <a:lstStyle/>
          <a:p>
            <a:pPr algn="ctr"/>
            <a:r>
              <a:rPr lang="tr-TR" dirty="0" smtClean="0"/>
              <a:t>İLETİŞİM ÇEŞİTLERİ</a:t>
            </a:r>
            <a:endParaRPr lang="tr-TR" dirty="0"/>
          </a:p>
        </p:txBody>
      </p:sp>
      <p:pic>
        <p:nvPicPr>
          <p:cNvPr id="8" name="7 Resim" descr="images (7).jpg"/>
          <p:cNvPicPr>
            <a:picLocks noChangeAspect="1"/>
          </p:cNvPicPr>
          <p:nvPr/>
        </p:nvPicPr>
        <p:blipFill>
          <a:blip r:embed="rId2"/>
          <a:stretch>
            <a:fillRect/>
          </a:stretch>
        </p:blipFill>
        <p:spPr>
          <a:xfrm>
            <a:off x="5643570" y="1785926"/>
            <a:ext cx="3500430" cy="2928958"/>
          </a:xfrm>
          <a:prstGeom prst="rect">
            <a:avLst/>
          </a:prstGeom>
        </p:spPr>
      </p:pic>
      <p:sp>
        <p:nvSpPr>
          <p:cNvPr id="9" name="8 Metin kutusu"/>
          <p:cNvSpPr txBox="1"/>
          <p:nvPr/>
        </p:nvSpPr>
        <p:spPr>
          <a:xfrm>
            <a:off x="0" y="2071678"/>
            <a:ext cx="2000264" cy="1015663"/>
          </a:xfrm>
          <a:prstGeom prst="rect">
            <a:avLst/>
          </a:prstGeom>
          <a:noFill/>
        </p:spPr>
        <p:txBody>
          <a:bodyPr wrap="square" rtlCol="0">
            <a:spAutoFit/>
          </a:bodyPr>
          <a:lstStyle/>
          <a:p>
            <a:pPr>
              <a:buFont typeface="Arial" pitchFamily="34" charset="0"/>
              <a:buChar char="•"/>
            </a:pPr>
            <a:r>
              <a:rPr lang="tr-TR" sz="2000" b="1" dirty="0" smtClean="0"/>
              <a:t>Sözlü iletişim                            </a:t>
            </a:r>
          </a:p>
          <a:p>
            <a:pPr>
              <a:buFont typeface="Arial" pitchFamily="34" charset="0"/>
              <a:buChar char="•"/>
            </a:pPr>
            <a:endParaRPr lang="tr-TR" sz="2000" dirty="0" smtClean="0"/>
          </a:p>
          <a:p>
            <a:pPr>
              <a:buFont typeface="Wingdings" pitchFamily="2" charset="2"/>
              <a:buChar char="ü"/>
            </a:pPr>
            <a:r>
              <a:rPr lang="tr-TR" sz="2000" dirty="0" smtClean="0"/>
              <a:t>Dil</a:t>
            </a:r>
            <a:endParaRPr lang="tr-TR" sz="2000" dirty="0"/>
          </a:p>
        </p:txBody>
      </p:sp>
      <p:sp>
        <p:nvSpPr>
          <p:cNvPr id="10" name="9 Metin kutusu"/>
          <p:cNvSpPr txBox="1"/>
          <p:nvPr/>
        </p:nvSpPr>
        <p:spPr>
          <a:xfrm>
            <a:off x="2786050" y="1928802"/>
            <a:ext cx="3071834" cy="2246769"/>
          </a:xfrm>
          <a:prstGeom prst="rect">
            <a:avLst/>
          </a:prstGeom>
          <a:noFill/>
        </p:spPr>
        <p:txBody>
          <a:bodyPr wrap="square" rtlCol="0">
            <a:spAutoFit/>
          </a:bodyPr>
          <a:lstStyle/>
          <a:p>
            <a:pPr>
              <a:buFont typeface="Arial" pitchFamily="34" charset="0"/>
              <a:buChar char="•"/>
            </a:pPr>
            <a:r>
              <a:rPr lang="tr-TR" sz="2000" b="1" dirty="0" smtClean="0"/>
              <a:t>Sözsüz iletişim</a:t>
            </a:r>
            <a:endParaRPr lang="tr-TR" sz="2000" dirty="0" smtClean="0"/>
          </a:p>
          <a:p>
            <a:endParaRPr lang="tr-TR" sz="2000" b="1" dirty="0" smtClean="0"/>
          </a:p>
          <a:p>
            <a:pPr>
              <a:buFont typeface="Wingdings" pitchFamily="2" charset="2"/>
              <a:buChar char="ü"/>
            </a:pPr>
            <a:r>
              <a:rPr lang="tr-TR" sz="2000" dirty="0" smtClean="0"/>
              <a:t>Mimik</a:t>
            </a:r>
          </a:p>
          <a:p>
            <a:pPr>
              <a:buFont typeface="Wingdings" pitchFamily="2" charset="2"/>
              <a:buChar char="ü"/>
            </a:pPr>
            <a:r>
              <a:rPr lang="tr-TR" sz="2000" dirty="0" smtClean="0"/>
              <a:t>Jest</a:t>
            </a:r>
          </a:p>
          <a:p>
            <a:pPr>
              <a:buFont typeface="Wingdings" pitchFamily="2" charset="2"/>
              <a:buChar char="ü"/>
            </a:pPr>
            <a:r>
              <a:rPr lang="tr-TR" sz="2000" dirty="0" smtClean="0"/>
              <a:t>Mekan kullanımı</a:t>
            </a:r>
          </a:p>
          <a:p>
            <a:pPr>
              <a:buFont typeface="Wingdings" pitchFamily="2" charset="2"/>
              <a:buChar char="ü"/>
            </a:pPr>
            <a:r>
              <a:rPr lang="tr-TR" sz="2000" dirty="0" smtClean="0"/>
              <a:t>Temas</a:t>
            </a:r>
          </a:p>
          <a:p>
            <a:pPr>
              <a:buFont typeface="Wingdings" pitchFamily="2" charset="2"/>
              <a:buChar char="ü"/>
            </a:pPr>
            <a:r>
              <a:rPr lang="tr-TR" sz="2000" dirty="0" smtClean="0"/>
              <a:t>Ses tonu</a:t>
            </a:r>
          </a:p>
        </p:txBody>
      </p:sp>
    </p:spTree>
    <p:extLst>
      <p:ext uri="{BB962C8B-B14F-4D97-AF65-F5344CB8AC3E}">
        <p14:creationId xmlns:p14="http://schemas.microsoft.com/office/powerpoint/2010/main" val="1596342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052736"/>
            <a:ext cx="5462918" cy="4805156"/>
          </a:xfrm>
        </p:spPr>
        <p:txBody>
          <a:bodyPr>
            <a:normAutofit fontScale="92500" lnSpcReduction="20000"/>
          </a:bodyPr>
          <a:lstStyle/>
          <a:p>
            <a:endParaRPr lang="tr-TR" dirty="0"/>
          </a:p>
          <a:p>
            <a:endParaRPr lang="tr-TR" dirty="0"/>
          </a:p>
          <a:p>
            <a:r>
              <a:rPr lang="tr-TR" sz="2800" dirty="0"/>
              <a:t>Kişilerin yazdıkları ve konuştukları sözcüklerle olur. Bu iletişimde dil önemlidir. Dilin iletişimde etkili bir biçimde kullanılması için: </a:t>
            </a:r>
          </a:p>
          <a:p>
            <a:r>
              <a:rPr lang="tr-TR" sz="2800" dirty="0" smtClean="0"/>
              <a:t>Standart </a:t>
            </a:r>
            <a:r>
              <a:rPr lang="tr-TR" sz="2800" dirty="0"/>
              <a:t>dil kurallarına uyulmalıdır. </a:t>
            </a:r>
          </a:p>
          <a:p>
            <a:r>
              <a:rPr lang="tr-TR" sz="2800" dirty="0" smtClean="0"/>
              <a:t>Dilin </a:t>
            </a:r>
            <a:r>
              <a:rPr lang="tr-TR" sz="2800" dirty="0"/>
              <a:t>sembolik yapısına uyulmalıdır. </a:t>
            </a:r>
          </a:p>
          <a:p>
            <a:r>
              <a:rPr lang="tr-TR" sz="2800" dirty="0" smtClean="0"/>
              <a:t>Duygusal </a:t>
            </a:r>
            <a:r>
              <a:rPr lang="tr-TR" sz="2800" dirty="0"/>
              <a:t>sözcükler özenle seçilmeli ve kullanılmalıdır. </a:t>
            </a:r>
          </a:p>
          <a:p>
            <a:endParaRPr lang="tr-TR" dirty="0"/>
          </a:p>
        </p:txBody>
      </p:sp>
      <p:sp>
        <p:nvSpPr>
          <p:cNvPr id="2" name="Başlık 1"/>
          <p:cNvSpPr>
            <a:spLocks noGrp="1"/>
          </p:cNvSpPr>
          <p:nvPr>
            <p:ph type="title"/>
          </p:nvPr>
        </p:nvSpPr>
        <p:spPr/>
        <p:txBody>
          <a:bodyPr/>
          <a:lstStyle/>
          <a:p>
            <a:r>
              <a:rPr lang="tr-TR" dirty="0" smtClean="0"/>
              <a:t>SÖZLÜ İLETİŞİM</a:t>
            </a:r>
            <a:endParaRPr lang="tr-TR" dirty="0"/>
          </a:p>
        </p:txBody>
      </p:sp>
      <p:pic>
        <p:nvPicPr>
          <p:cNvPr id="4" name="3 Resim" descr="indir (1).jpg"/>
          <p:cNvPicPr>
            <a:picLocks noChangeAspect="1"/>
          </p:cNvPicPr>
          <p:nvPr/>
        </p:nvPicPr>
        <p:blipFill>
          <a:blip r:embed="rId2"/>
          <a:stretch>
            <a:fillRect/>
          </a:stretch>
        </p:blipFill>
        <p:spPr>
          <a:xfrm>
            <a:off x="5548308" y="1857364"/>
            <a:ext cx="3595692" cy="3571900"/>
          </a:xfrm>
          <a:prstGeom prst="rect">
            <a:avLst/>
          </a:prstGeom>
        </p:spPr>
      </p:pic>
    </p:spTree>
    <p:extLst>
      <p:ext uri="{BB962C8B-B14F-4D97-AF65-F5344CB8AC3E}">
        <p14:creationId xmlns:p14="http://schemas.microsoft.com/office/powerpoint/2010/main" val="35849666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214554"/>
            <a:ext cx="4329114" cy="3792737"/>
          </a:xfrm>
        </p:spPr>
        <p:txBody>
          <a:bodyPr>
            <a:normAutofit fontScale="85000" lnSpcReduction="10000"/>
          </a:bodyPr>
          <a:lstStyle/>
          <a:p>
            <a:pPr marL="0" indent="0">
              <a:buFont typeface="Wingdings" pitchFamily="2" charset="2"/>
              <a:buChar char="Ø"/>
            </a:pPr>
            <a:r>
              <a:rPr lang="tr-TR" dirty="0" smtClean="0"/>
              <a:t> İletişim </a:t>
            </a:r>
            <a:r>
              <a:rPr lang="tr-TR" dirty="0"/>
              <a:t>çoğu kez ağızdan çıkan kelimeler </a:t>
            </a:r>
            <a:r>
              <a:rPr lang="tr-TR" dirty="0" smtClean="0"/>
              <a:t>olarak </a:t>
            </a:r>
            <a:r>
              <a:rPr lang="tr-TR" dirty="0"/>
              <a:t>kabul edilir. Halbuki insanlar arasında </a:t>
            </a:r>
            <a:r>
              <a:rPr lang="tr-TR" dirty="0" smtClean="0"/>
              <a:t>konuşma </a:t>
            </a:r>
            <a:r>
              <a:rPr lang="tr-TR" dirty="0"/>
              <a:t>olmadan da iletişim vardır. Vücut dili </a:t>
            </a:r>
            <a:r>
              <a:rPr lang="tr-TR" dirty="0" smtClean="0"/>
              <a:t>ile </a:t>
            </a:r>
            <a:r>
              <a:rPr lang="tr-TR" dirty="0"/>
              <a:t>çok etkili iletişimler yapılmaktadır. Başı iki </a:t>
            </a:r>
            <a:r>
              <a:rPr lang="tr-TR" dirty="0" smtClean="0"/>
              <a:t>yana </a:t>
            </a:r>
            <a:r>
              <a:rPr lang="tr-TR" dirty="0"/>
              <a:t>sallama, yukarı aşağı sallama, kaşları </a:t>
            </a:r>
            <a:r>
              <a:rPr lang="tr-TR" dirty="0" smtClean="0"/>
              <a:t>çatma </a:t>
            </a:r>
            <a:r>
              <a:rPr lang="tr-TR" dirty="0"/>
              <a:t>veya kaldırma gibi hareketlerin hepsinin </a:t>
            </a:r>
            <a:r>
              <a:rPr lang="tr-TR" dirty="0" smtClean="0"/>
              <a:t>de </a:t>
            </a:r>
            <a:r>
              <a:rPr lang="tr-TR" dirty="0"/>
              <a:t>anlamı vardır. </a:t>
            </a:r>
            <a:endParaRPr lang="tr-TR" dirty="0" smtClean="0"/>
          </a:p>
          <a:p>
            <a:endParaRPr lang="tr-TR" dirty="0"/>
          </a:p>
          <a:p>
            <a:pPr marL="0" indent="0">
              <a:buNone/>
            </a:pPr>
            <a:endParaRPr lang="tr-TR" b="1" dirty="0"/>
          </a:p>
          <a:p>
            <a:endParaRPr lang="tr-TR" dirty="0"/>
          </a:p>
        </p:txBody>
      </p:sp>
      <p:sp>
        <p:nvSpPr>
          <p:cNvPr id="2" name="Başlık 1"/>
          <p:cNvSpPr>
            <a:spLocks noGrp="1"/>
          </p:cNvSpPr>
          <p:nvPr>
            <p:ph type="title"/>
          </p:nvPr>
        </p:nvSpPr>
        <p:spPr/>
        <p:txBody>
          <a:bodyPr/>
          <a:lstStyle/>
          <a:p>
            <a:r>
              <a:rPr lang="tr-TR" dirty="0" smtClean="0"/>
              <a:t>SÖZSÜZ İLETİŞİM</a:t>
            </a:r>
            <a:endParaRPr lang="tr-TR" dirty="0"/>
          </a:p>
        </p:txBody>
      </p:sp>
      <p:pic>
        <p:nvPicPr>
          <p:cNvPr id="4" name="3 Resim" descr="indir (2).jpg"/>
          <p:cNvPicPr>
            <a:picLocks noChangeAspect="1"/>
          </p:cNvPicPr>
          <p:nvPr/>
        </p:nvPicPr>
        <p:blipFill>
          <a:blip r:embed="rId2"/>
          <a:stretch>
            <a:fillRect/>
          </a:stretch>
        </p:blipFill>
        <p:spPr>
          <a:xfrm>
            <a:off x="5286381" y="1714488"/>
            <a:ext cx="3857620" cy="4000528"/>
          </a:xfrm>
          <a:prstGeom prst="rect">
            <a:avLst/>
          </a:prstGeom>
        </p:spPr>
      </p:pic>
    </p:spTree>
    <p:extLst>
      <p:ext uri="{BB962C8B-B14F-4D97-AF65-F5344CB8AC3E}">
        <p14:creationId xmlns:p14="http://schemas.microsoft.com/office/powerpoint/2010/main" val="5193934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a:p>
          <a:p>
            <a:endParaRPr lang="tr-TR" dirty="0"/>
          </a:p>
          <a:p>
            <a:r>
              <a:rPr lang="tr-TR" dirty="0"/>
              <a:t>Beden dili duygu ve düşüncelerimizin yansımasıdır</a:t>
            </a:r>
            <a:r>
              <a:rPr lang="tr-TR" dirty="0" smtClean="0"/>
              <a:t>. İnsanların </a:t>
            </a:r>
            <a:r>
              <a:rPr lang="tr-TR" dirty="0" err="1"/>
              <a:t>yüzyüze</a:t>
            </a:r>
            <a:r>
              <a:rPr lang="tr-TR" dirty="0"/>
              <a:t> kurdukları ilişkide algılanan </a:t>
            </a:r>
            <a:r>
              <a:rPr lang="tr-TR" b="1" dirty="0"/>
              <a:t>anlamın; </a:t>
            </a:r>
            <a:r>
              <a:rPr lang="tr-TR" b="1" dirty="0" smtClean="0"/>
              <a:t>%</a:t>
            </a:r>
            <a:r>
              <a:rPr lang="tr-TR" b="1" dirty="0"/>
              <a:t>10 u kelimelerden, </a:t>
            </a:r>
            <a:r>
              <a:rPr lang="tr-TR" b="1" dirty="0" smtClean="0"/>
              <a:t>%</a:t>
            </a:r>
            <a:r>
              <a:rPr lang="tr-TR" b="1" dirty="0"/>
              <a:t>30'u ses tonundan, </a:t>
            </a:r>
            <a:r>
              <a:rPr lang="tr-TR" b="1" dirty="0" smtClean="0"/>
              <a:t> %</a:t>
            </a:r>
            <a:r>
              <a:rPr lang="tr-TR" b="1" dirty="0"/>
              <a:t>60'ı mimiklerden anlaşılmaktadır </a:t>
            </a:r>
          </a:p>
          <a:p>
            <a:endParaRPr lang="tr-TR" dirty="0"/>
          </a:p>
        </p:txBody>
      </p:sp>
      <p:sp>
        <p:nvSpPr>
          <p:cNvPr id="2" name="Başlık 1"/>
          <p:cNvSpPr>
            <a:spLocks noGrp="1"/>
          </p:cNvSpPr>
          <p:nvPr>
            <p:ph type="title"/>
          </p:nvPr>
        </p:nvSpPr>
        <p:spPr/>
        <p:txBody>
          <a:bodyPr/>
          <a:lstStyle/>
          <a:p>
            <a:r>
              <a:rPr lang="tr-TR" dirty="0" smtClean="0"/>
              <a:t>Sözsüz iletişim</a:t>
            </a:r>
            <a:endParaRPr lang="tr-TR" dirty="0"/>
          </a:p>
        </p:txBody>
      </p:sp>
    </p:spTree>
    <p:extLst>
      <p:ext uri="{BB962C8B-B14F-4D97-AF65-F5344CB8AC3E}">
        <p14:creationId xmlns:p14="http://schemas.microsoft.com/office/powerpoint/2010/main" val="8941294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908720"/>
            <a:ext cx="7323584" cy="5472608"/>
          </a:xfrm>
        </p:spPr>
        <p:txBody>
          <a:bodyPr>
            <a:normAutofit/>
          </a:bodyPr>
          <a:lstStyle/>
          <a:p>
            <a:endParaRPr lang="tr-TR" sz="2000" dirty="0" smtClean="0"/>
          </a:p>
          <a:p>
            <a:r>
              <a:rPr lang="tr-TR" sz="2000" dirty="0" smtClean="0"/>
              <a:t>Beden </a:t>
            </a:r>
            <a:r>
              <a:rPr lang="tr-TR" sz="2000" dirty="0"/>
              <a:t>Duruşu </a:t>
            </a:r>
          </a:p>
          <a:p>
            <a:r>
              <a:rPr lang="tr-TR" sz="2000" dirty="0" smtClean="0"/>
              <a:t>Mimikler </a:t>
            </a:r>
            <a:endParaRPr lang="tr-TR" sz="2000" dirty="0"/>
          </a:p>
          <a:p>
            <a:r>
              <a:rPr lang="tr-TR" sz="2000" dirty="0" smtClean="0"/>
              <a:t>Başın </a:t>
            </a:r>
            <a:r>
              <a:rPr lang="tr-TR" sz="2000" dirty="0"/>
              <a:t>Kullanımı </a:t>
            </a:r>
          </a:p>
          <a:p>
            <a:r>
              <a:rPr lang="tr-TR" sz="2000" dirty="0" smtClean="0"/>
              <a:t>Oturmak </a:t>
            </a:r>
            <a:r>
              <a:rPr lang="tr-TR" sz="2000" dirty="0"/>
              <a:t>İçin Seçilen </a:t>
            </a:r>
            <a:r>
              <a:rPr lang="tr-TR" sz="2000" dirty="0" smtClean="0"/>
              <a:t>yer</a:t>
            </a:r>
            <a:endParaRPr lang="tr-TR" sz="2000" dirty="0"/>
          </a:p>
          <a:p>
            <a:r>
              <a:rPr lang="tr-TR" sz="2000" dirty="0" smtClean="0"/>
              <a:t>Giyim </a:t>
            </a:r>
            <a:endParaRPr lang="tr-TR" sz="2000" dirty="0"/>
          </a:p>
          <a:p>
            <a:r>
              <a:rPr lang="tr-TR" sz="2000" dirty="0" smtClean="0"/>
              <a:t>Bakım </a:t>
            </a:r>
            <a:r>
              <a:rPr lang="tr-TR" sz="2000" dirty="0"/>
              <a:t>Ve Makyaj </a:t>
            </a:r>
            <a:endParaRPr lang="tr-TR" sz="2000" dirty="0" smtClean="0"/>
          </a:p>
          <a:p>
            <a:r>
              <a:rPr lang="tr-TR" sz="2000" dirty="0"/>
              <a:t>Jestler</a:t>
            </a:r>
          </a:p>
          <a:p>
            <a:r>
              <a:rPr lang="tr-TR" sz="2000" dirty="0" smtClean="0"/>
              <a:t>Göz </a:t>
            </a:r>
            <a:r>
              <a:rPr lang="tr-TR" sz="2000" dirty="0"/>
              <a:t>Teması</a:t>
            </a:r>
          </a:p>
          <a:p>
            <a:r>
              <a:rPr lang="tr-TR" sz="2000" dirty="0" smtClean="0"/>
              <a:t>Ayakların </a:t>
            </a:r>
            <a:r>
              <a:rPr lang="tr-TR" sz="2000" dirty="0"/>
              <a:t>Kullanımı</a:t>
            </a:r>
          </a:p>
          <a:p>
            <a:r>
              <a:rPr lang="tr-TR" sz="2000" dirty="0" smtClean="0"/>
              <a:t>Oturma </a:t>
            </a:r>
            <a:r>
              <a:rPr lang="tr-TR" sz="2000" dirty="0"/>
              <a:t>Biçimi</a:t>
            </a:r>
          </a:p>
          <a:p>
            <a:r>
              <a:rPr lang="tr-TR" sz="2000" dirty="0" smtClean="0"/>
              <a:t>Mesafe</a:t>
            </a:r>
            <a:endParaRPr lang="tr-TR" sz="2000" dirty="0"/>
          </a:p>
          <a:p>
            <a:r>
              <a:rPr lang="tr-TR" sz="2000" dirty="0" smtClean="0"/>
              <a:t>Kullanılan </a:t>
            </a:r>
            <a:r>
              <a:rPr lang="tr-TR" sz="2000" dirty="0"/>
              <a:t>Aksesuarlar</a:t>
            </a:r>
          </a:p>
        </p:txBody>
      </p:sp>
      <p:sp>
        <p:nvSpPr>
          <p:cNvPr id="2" name="Başlık 1"/>
          <p:cNvSpPr>
            <a:spLocks noGrp="1"/>
          </p:cNvSpPr>
          <p:nvPr>
            <p:ph type="title"/>
          </p:nvPr>
        </p:nvSpPr>
        <p:spPr>
          <a:xfrm>
            <a:off x="467544" y="-243408"/>
            <a:ext cx="7467600" cy="1143000"/>
          </a:xfrm>
        </p:spPr>
        <p:txBody>
          <a:bodyPr/>
          <a:lstStyle/>
          <a:p>
            <a:r>
              <a:rPr lang="tr-TR" dirty="0" smtClean="0"/>
              <a:t>BEDEN DİLİ ÖĞELERİ</a:t>
            </a:r>
            <a:endParaRPr lang="tr-TR" dirty="0"/>
          </a:p>
        </p:txBody>
      </p:sp>
    </p:spTree>
    <p:extLst>
      <p:ext uri="{BB962C8B-B14F-4D97-AF65-F5344CB8AC3E}">
        <p14:creationId xmlns:p14="http://schemas.microsoft.com/office/powerpoint/2010/main" val="41773362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KİŞİLER-ARASI-İLETİŞİM-MODEL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3868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2" y="1481138"/>
            <a:ext cx="6034616" cy="4525962"/>
          </a:xfrm>
        </p:spPr>
      </p:pic>
      <p:sp>
        <p:nvSpPr>
          <p:cNvPr id="2" name="Başlık 1"/>
          <p:cNvSpPr>
            <a:spLocks noGrp="1"/>
          </p:cNvSpPr>
          <p:nvPr>
            <p:ph type="title"/>
          </p:nvPr>
        </p:nvSpPr>
        <p:spPr/>
        <p:txBody>
          <a:bodyPr/>
          <a:lstStyle/>
          <a:p>
            <a:r>
              <a:rPr lang="tr-TR" dirty="0" smtClean="0"/>
              <a:t>İletişimde alan</a:t>
            </a:r>
            <a:endParaRPr lang="tr-TR" dirty="0"/>
          </a:p>
        </p:txBody>
      </p:sp>
    </p:spTree>
    <p:extLst>
      <p:ext uri="{BB962C8B-B14F-4D97-AF65-F5344CB8AC3E}">
        <p14:creationId xmlns:p14="http://schemas.microsoft.com/office/powerpoint/2010/main" val="40279393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t>Özel alan: ebeveyn, eş, sevgili, çocuk</a:t>
            </a:r>
          </a:p>
          <a:p>
            <a:r>
              <a:rPr lang="tr-TR" dirty="0" smtClean="0"/>
              <a:t>Kişisel alan: dostların, arkadaşların, yakın bağlantıda olan ve hoşlanılan kişiler</a:t>
            </a:r>
          </a:p>
          <a:p>
            <a:r>
              <a:rPr lang="tr-TR" dirty="0" smtClean="0"/>
              <a:t>Sosyal alan: yeni tanışılan yada az tanınan kişiler</a:t>
            </a:r>
          </a:p>
          <a:p>
            <a:r>
              <a:rPr lang="tr-TR" dirty="0" smtClean="0"/>
              <a:t>Ortak alan: tanınmayan kişiler topluma açık olan bu alanda tutulmaktadır.</a:t>
            </a:r>
          </a:p>
          <a:p>
            <a:endParaRPr lang="tr-TR" dirty="0" smtClean="0"/>
          </a:p>
          <a:p>
            <a:endParaRPr lang="tr-TR" dirty="0" smtClean="0"/>
          </a:p>
          <a:p>
            <a:endParaRPr lang="tr-TR" dirty="0" smtClean="0"/>
          </a:p>
          <a:p>
            <a:endParaRPr lang="tr-TR" dirty="0"/>
          </a:p>
        </p:txBody>
      </p:sp>
      <p:sp>
        <p:nvSpPr>
          <p:cNvPr id="2" name="Başlık 1"/>
          <p:cNvSpPr>
            <a:spLocks noGrp="1"/>
          </p:cNvSpPr>
          <p:nvPr>
            <p:ph type="title"/>
          </p:nvPr>
        </p:nvSpPr>
        <p:spPr/>
        <p:txBody>
          <a:bodyPr/>
          <a:lstStyle/>
          <a:p>
            <a:endParaRPr lang="tr-TR" dirty="0"/>
          </a:p>
        </p:txBody>
      </p:sp>
    </p:spTree>
    <p:extLst>
      <p:ext uri="{BB962C8B-B14F-4D97-AF65-F5344CB8AC3E}">
        <p14:creationId xmlns:p14="http://schemas.microsoft.com/office/powerpoint/2010/main" val="4330980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340768"/>
            <a:ext cx="7467600" cy="4873752"/>
          </a:xfrm>
        </p:spPr>
        <p:txBody>
          <a:bodyPr/>
          <a:lstStyle/>
          <a:p>
            <a:r>
              <a:rPr lang="tr-TR" sz="2800" b="1" dirty="0" smtClean="0"/>
              <a:t>Göz ilişkisi</a:t>
            </a:r>
          </a:p>
          <a:p>
            <a:pPr marL="0" indent="0">
              <a:buNone/>
            </a:pPr>
            <a:endParaRPr lang="tr-TR" dirty="0" smtClean="0"/>
          </a:p>
          <a:p>
            <a:pPr marL="0" indent="0">
              <a:buNone/>
            </a:pPr>
            <a:r>
              <a:rPr lang="tr-TR" dirty="0" smtClean="0"/>
              <a:t>İletişimde </a:t>
            </a:r>
            <a:r>
              <a:rPr lang="tr-TR" dirty="0"/>
              <a:t>rahatsız etmeyecek ölçüde, mümkün olduğu kadar çok göz ilişkisi kurulmalıdır. </a:t>
            </a:r>
          </a:p>
        </p:txBody>
      </p:sp>
      <p:sp>
        <p:nvSpPr>
          <p:cNvPr id="2" name="Başlık 1"/>
          <p:cNvSpPr>
            <a:spLocks noGrp="1"/>
          </p:cNvSpPr>
          <p:nvPr>
            <p:ph type="title"/>
          </p:nvPr>
        </p:nvSpPr>
        <p:spPr>
          <a:xfrm>
            <a:off x="395536" y="404664"/>
            <a:ext cx="7467600" cy="1143000"/>
          </a:xfrm>
        </p:spPr>
        <p:txBody>
          <a:bodyPr>
            <a:normAutofit fontScale="90000"/>
          </a:bodyPr>
          <a:lstStyle/>
          <a:p>
            <a:r>
              <a:rPr lang="tr-TR" dirty="0" smtClean="0"/>
              <a:t>OLUMLU İZLENİM YARATACAK BEDEN DİLİ ÖZELLİKLERİ</a:t>
            </a:r>
            <a:br>
              <a:rPr lang="tr-TR" dirty="0" smtClean="0"/>
            </a:b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4678" y="3714752"/>
            <a:ext cx="5697752" cy="2412724"/>
          </a:xfrm>
          <a:prstGeom prst="rect">
            <a:avLst/>
          </a:prstGeom>
        </p:spPr>
      </p:pic>
    </p:spTree>
    <p:extLst>
      <p:ext uri="{BB962C8B-B14F-4D97-AF65-F5344CB8AC3E}">
        <p14:creationId xmlns:p14="http://schemas.microsoft.com/office/powerpoint/2010/main" val="23761257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sz="2800" b="1" dirty="0" smtClean="0"/>
              <a:t>Yüz ifadesi</a:t>
            </a:r>
          </a:p>
          <a:p>
            <a:pPr marL="0" indent="0">
              <a:buNone/>
            </a:pPr>
            <a:endParaRPr lang="tr-TR" dirty="0"/>
          </a:p>
          <a:p>
            <a:pPr marL="0" indent="0">
              <a:buNone/>
            </a:pPr>
            <a:r>
              <a:rPr lang="tr-TR" dirty="0" smtClean="0"/>
              <a:t>-Mümkün </a:t>
            </a:r>
            <a:r>
              <a:rPr lang="tr-TR" dirty="0"/>
              <a:t>olduğunca sıcak ve dostça tebessüm edilmelidir</a:t>
            </a:r>
            <a:r>
              <a:rPr lang="tr-TR" dirty="0" smtClean="0"/>
              <a:t>.</a:t>
            </a:r>
          </a:p>
          <a:p>
            <a:pPr marL="0" indent="0">
              <a:buNone/>
            </a:pPr>
            <a:endParaRPr lang="tr-TR" dirty="0"/>
          </a:p>
          <a:p>
            <a:pPr marL="0" indent="0">
              <a:buNone/>
            </a:pPr>
            <a:r>
              <a:rPr lang="tr-TR" dirty="0"/>
              <a:t>-Yüz ifadesi çevreye olan ilgiyi </a:t>
            </a:r>
            <a:r>
              <a:rPr lang="tr-TR" dirty="0" smtClean="0"/>
              <a:t>yansıtır</a:t>
            </a:r>
          </a:p>
          <a:p>
            <a:pPr marL="0" indent="0">
              <a:buNone/>
            </a:pPr>
            <a:endParaRPr lang="tr-TR" dirty="0"/>
          </a:p>
          <a:p>
            <a:pPr marL="0" indent="0">
              <a:buNone/>
            </a:pPr>
            <a:r>
              <a:rPr lang="tr-TR" dirty="0"/>
              <a:t>-Donuk ve ifadesiz gözükmekten kaçınılmalıdır.</a:t>
            </a:r>
            <a:endParaRPr lang="tr-TR" dirty="0" smtClean="0"/>
          </a:p>
        </p:txBody>
      </p:sp>
      <p:sp>
        <p:nvSpPr>
          <p:cNvPr id="2" name="Başlık 1"/>
          <p:cNvSpPr>
            <a:spLocks noGrp="1"/>
          </p:cNvSpPr>
          <p:nvPr>
            <p:ph type="title"/>
          </p:nvPr>
        </p:nvSpPr>
        <p:spPr/>
        <p:txBody>
          <a:bodyPr/>
          <a:lstStyle/>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6182" y="5289350"/>
            <a:ext cx="5022927" cy="1568650"/>
          </a:xfrm>
          <a:prstGeom prst="rect">
            <a:avLst/>
          </a:prstGeom>
        </p:spPr>
      </p:pic>
    </p:spTree>
    <p:extLst>
      <p:ext uri="{BB962C8B-B14F-4D97-AF65-F5344CB8AC3E}">
        <p14:creationId xmlns:p14="http://schemas.microsoft.com/office/powerpoint/2010/main" val="4162636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1844824"/>
            <a:ext cx="7143750" cy="3810000"/>
          </a:xfrm>
        </p:spPr>
      </p:pic>
      <p:sp>
        <p:nvSpPr>
          <p:cNvPr id="2" name="Başlık 1"/>
          <p:cNvSpPr>
            <a:spLocks noGrp="1"/>
          </p:cNvSpPr>
          <p:nvPr>
            <p:ph type="title"/>
          </p:nvPr>
        </p:nvSpPr>
        <p:spPr/>
        <p:txBody>
          <a:bodyPr/>
          <a:lstStyle/>
          <a:p>
            <a:pPr algn="ctr"/>
            <a:r>
              <a:rPr lang="tr-TR" altLang="tr-TR" dirty="0">
                <a:latin typeface="Arial" charset="0"/>
              </a:rPr>
              <a:t>İLETİŞİM NEDİR ?</a:t>
            </a:r>
            <a:endParaRPr lang="tr-TR" dirty="0"/>
          </a:p>
        </p:txBody>
      </p:sp>
    </p:spTree>
    <p:extLst>
      <p:ext uri="{BB962C8B-B14F-4D97-AF65-F5344CB8AC3E}">
        <p14:creationId xmlns:p14="http://schemas.microsoft.com/office/powerpoint/2010/main" val="32890477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sz="3200" b="1" dirty="0" smtClean="0"/>
              <a:t>Baş hareketleri</a:t>
            </a:r>
            <a:endParaRPr lang="tr-TR" sz="3200" b="1" dirty="0"/>
          </a:p>
          <a:p>
            <a:endParaRPr lang="tr-TR" dirty="0" smtClean="0"/>
          </a:p>
          <a:p>
            <a:pPr marL="0" indent="0">
              <a:buNone/>
            </a:pPr>
            <a:r>
              <a:rPr lang="tr-TR" dirty="0"/>
              <a:t>-Karşıdaki kişi konuşurken sık sık baş hafifçe aşağı yukarı hareket </a:t>
            </a:r>
            <a:r>
              <a:rPr lang="tr-TR" dirty="0" smtClean="0"/>
              <a:t>ettirilmeli</a:t>
            </a:r>
          </a:p>
          <a:p>
            <a:pPr marL="0" indent="0">
              <a:buNone/>
            </a:pPr>
            <a:endParaRPr lang="tr-TR" dirty="0"/>
          </a:p>
          <a:p>
            <a:pPr marL="0" indent="0">
              <a:buNone/>
            </a:pPr>
            <a:r>
              <a:rPr lang="tr-TR" dirty="0"/>
              <a:t>-Karşıdaki kişiye anlaşıldığı ve dinlendiği hissettirilmelidir</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9058" y="4857760"/>
            <a:ext cx="4425105" cy="1639763"/>
          </a:xfrm>
          <a:prstGeom prst="rect">
            <a:avLst/>
          </a:prstGeom>
        </p:spPr>
      </p:pic>
    </p:spTree>
    <p:extLst>
      <p:ext uri="{BB962C8B-B14F-4D97-AF65-F5344CB8AC3E}">
        <p14:creationId xmlns:p14="http://schemas.microsoft.com/office/powerpoint/2010/main" val="35702500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sz="2800" b="1" dirty="0" smtClean="0"/>
              <a:t>Jestler</a:t>
            </a:r>
          </a:p>
          <a:p>
            <a:pPr marL="0" indent="0">
              <a:buNone/>
            </a:pPr>
            <a:r>
              <a:rPr lang="tr-TR" dirty="0"/>
              <a:t>-Çok aşırıya kaçmadan jestler kullanılmalı</a:t>
            </a:r>
            <a:r>
              <a:rPr lang="tr-TR" dirty="0" smtClean="0"/>
              <a:t>.</a:t>
            </a:r>
          </a:p>
          <a:p>
            <a:pPr marL="0" indent="0">
              <a:buNone/>
            </a:pPr>
            <a:endParaRPr lang="tr-TR" dirty="0" smtClean="0"/>
          </a:p>
          <a:p>
            <a:pPr marL="0" indent="0">
              <a:buNone/>
            </a:pPr>
            <a:r>
              <a:rPr lang="tr-TR" dirty="0"/>
              <a:t>-Elleri cepte tutmaktan ve kolları kavuşturmaktan, ellerle ağzı </a:t>
            </a:r>
            <a:r>
              <a:rPr lang="tr-TR" dirty="0" smtClean="0"/>
              <a:t>örtmekten </a:t>
            </a:r>
            <a:r>
              <a:rPr lang="tr-TR" dirty="0"/>
              <a:t>kaçınılmalı</a:t>
            </a:r>
            <a:r>
              <a:rPr lang="tr-TR" dirty="0" smtClean="0"/>
              <a:t>.</a:t>
            </a:r>
          </a:p>
          <a:p>
            <a:pPr marL="0" indent="0">
              <a:buNone/>
            </a:pPr>
            <a:endParaRPr lang="tr-TR" dirty="0"/>
          </a:p>
          <a:p>
            <a:pPr marL="0" indent="0">
              <a:buNone/>
            </a:pPr>
            <a:r>
              <a:rPr lang="tr-TR" dirty="0"/>
              <a:t>-Açık ve anlaşılır jestler tercih edilmelidir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7686" y="5294399"/>
            <a:ext cx="3584250" cy="1563601"/>
          </a:xfrm>
          <a:prstGeom prst="rect">
            <a:avLst/>
          </a:prstGeom>
        </p:spPr>
      </p:pic>
    </p:spTree>
    <p:extLst>
      <p:ext uri="{BB962C8B-B14F-4D97-AF65-F5344CB8AC3E}">
        <p14:creationId xmlns:p14="http://schemas.microsoft.com/office/powerpoint/2010/main" val="19339537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sz="2800" b="1" dirty="0" smtClean="0"/>
              <a:t>Konuşmanın sözel özellikleri ve ses tonu</a:t>
            </a:r>
          </a:p>
          <a:p>
            <a:pPr marL="0" indent="0">
              <a:buNone/>
            </a:pPr>
            <a:endParaRPr lang="tr-TR" dirty="0"/>
          </a:p>
          <a:p>
            <a:pPr marL="0" indent="0">
              <a:buNone/>
            </a:pPr>
            <a:r>
              <a:rPr lang="tr-TR" dirty="0" smtClean="0"/>
              <a:t>-Çok </a:t>
            </a:r>
            <a:r>
              <a:rPr lang="tr-TR" dirty="0"/>
              <a:t>fazla </a:t>
            </a:r>
            <a:r>
              <a:rPr lang="tr-TR" dirty="0" smtClean="0"/>
              <a:t>ve </a:t>
            </a:r>
            <a:r>
              <a:rPr lang="tr-TR" dirty="0"/>
              <a:t>hızlı konuşulmamalı</a:t>
            </a:r>
            <a:r>
              <a:rPr lang="tr-TR" dirty="0" smtClean="0"/>
              <a:t>,</a:t>
            </a:r>
          </a:p>
          <a:p>
            <a:pPr marL="0" indent="0">
              <a:buNone/>
            </a:pPr>
            <a:endParaRPr lang="tr-TR" dirty="0"/>
          </a:p>
          <a:p>
            <a:pPr marL="0" indent="0">
              <a:buNone/>
            </a:pPr>
            <a:r>
              <a:rPr lang="tr-TR" dirty="0"/>
              <a:t>-Topluluk içinde dinlenilene yaklaşık miktarda konuşulmalıdır.</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7456" y="4972608"/>
            <a:ext cx="4896544" cy="1885392"/>
          </a:xfrm>
          <a:prstGeom prst="rect">
            <a:avLst/>
          </a:prstGeom>
        </p:spPr>
      </p:pic>
    </p:spTree>
    <p:extLst>
      <p:ext uri="{BB962C8B-B14F-4D97-AF65-F5344CB8AC3E}">
        <p14:creationId xmlns:p14="http://schemas.microsoft.com/office/powerpoint/2010/main" val="27156151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YARGILAMAK, ELEŞTİRMEK, SUÇLAMAK;</a:t>
            </a:r>
          </a:p>
          <a:p>
            <a:r>
              <a:rPr lang="tr-TR" dirty="0"/>
              <a:t>“Sen zaten tembelin </a:t>
            </a:r>
            <a:r>
              <a:rPr lang="tr-TR" dirty="0" err="1"/>
              <a:t>tekisin”,”zaten</a:t>
            </a:r>
            <a:r>
              <a:rPr lang="tr-TR" dirty="0"/>
              <a:t> başarsaydın şaşardım.</a:t>
            </a:r>
          </a:p>
          <a:p>
            <a:r>
              <a:rPr lang="tr-TR" dirty="0"/>
              <a:t>SINAMAK, SORGULAMAK, SORU SORMAK,:</a:t>
            </a:r>
          </a:p>
          <a:p>
            <a:r>
              <a:rPr lang="tr-TR" dirty="0"/>
              <a:t>*“Neden?....Kim?.....Sen ne yaptın ? Nasıl ? </a:t>
            </a:r>
          </a:p>
          <a:p>
            <a:r>
              <a:rPr lang="tr-TR" dirty="0"/>
              <a:t>EMİR VERMEK, YÖNLENDİRMEK</a:t>
            </a:r>
          </a:p>
          <a:p>
            <a:r>
              <a:rPr lang="tr-TR" dirty="0"/>
              <a:t>AD TAKMAK, ALAY ETMEK</a:t>
            </a:r>
          </a:p>
          <a:p>
            <a:endParaRPr lang="tr-TR" dirty="0"/>
          </a:p>
        </p:txBody>
      </p:sp>
      <p:sp>
        <p:nvSpPr>
          <p:cNvPr id="2" name="Başlık 1"/>
          <p:cNvSpPr>
            <a:spLocks noGrp="1"/>
          </p:cNvSpPr>
          <p:nvPr>
            <p:ph type="title"/>
          </p:nvPr>
        </p:nvSpPr>
        <p:spPr/>
        <p:txBody>
          <a:bodyPr>
            <a:normAutofit fontScale="90000"/>
          </a:bodyPr>
          <a:lstStyle/>
          <a:p>
            <a:r>
              <a:rPr lang="tr-TR" dirty="0" smtClean="0"/>
              <a:t>İletişim engelleri</a:t>
            </a:r>
            <a:br>
              <a:rPr lang="tr-TR" dirty="0" smtClean="0"/>
            </a:b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868" y="4857760"/>
            <a:ext cx="4968552" cy="1820044"/>
          </a:xfrm>
          <a:prstGeom prst="rect">
            <a:avLst/>
          </a:prstGeom>
        </p:spPr>
      </p:pic>
    </p:spTree>
    <p:extLst>
      <p:ext uri="{BB962C8B-B14F-4D97-AF65-F5344CB8AC3E}">
        <p14:creationId xmlns:p14="http://schemas.microsoft.com/office/powerpoint/2010/main" val="19986187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2132856"/>
            <a:ext cx="7467600" cy="1143000"/>
          </a:xfrm>
        </p:spPr>
        <p:txBody>
          <a:bodyPr>
            <a:normAutofit fontScale="90000"/>
          </a:bodyPr>
          <a:lstStyle/>
          <a:p>
            <a:r>
              <a:rPr lang="tr-TR" dirty="0" smtClean="0"/>
              <a:t/>
            </a:r>
            <a:br>
              <a:rPr lang="tr-TR" dirty="0" smtClean="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ETKİLİ İLETİŞİM BECERİLERİ</a:t>
            </a:r>
            <a:br>
              <a:rPr lang="tr-TR" dirty="0" smtClean="0"/>
            </a:br>
            <a:endParaRPr lang="tr-TR" dirty="0"/>
          </a:p>
        </p:txBody>
      </p:sp>
    </p:spTree>
    <p:extLst>
      <p:ext uri="{BB962C8B-B14F-4D97-AF65-F5344CB8AC3E}">
        <p14:creationId xmlns:p14="http://schemas.microsoft.com/office/powerpoint/2010/main" val="33806951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984248"/>
            <a:ext cx="4675390" cy="4873752"/>
          </a:xfrm>
        </p:spPr>
        <p:txBody>
          <a:bodyPr/>
          <a:lstStyle/>
          <a:p>
            <a:r>
              <a:rPr lang="tr-TR" altLang="tr-TR" sz="3200" dirty="0">
                <a:latin typeface="Arial" charset="0"/>
              </a:rPr>
              <a:t>Etkili iletişim becerileri, her türlü insan ilişkisinde ve her türlü meslek alanında ilişkileri kolaylaştırıcı olabilmektedir.</a:t>
            </a:r>
          </a:p>
          <a:p>
            <a:endParaRPr lang="tr-TR" dirty="0"/>
          </a:p>
        </p:txBody>
      </p:sp>
      <p:pic>
        <p:nvPicPr>
          <p:cNvPr id="4" name="3 Resim" descr="indir (3).jpg"/>
          <p:cNvPicPr>
            <a:picLocks noChangeAspect="1"/>
          </p:cNvPicPr>
          <p:nvPr/>
        </p:nvPicPr>
        <p:blipFill>
          <a:blip r:embed="rId2"/>
          <a:stretch>
            <a:fillRect/>
          </a:stretch>
        </p:blipFill>
        <p:spPr>
          <a:xfrm>
            <a:off x="5000628" y="1928802"/>
            <a:ext cx="4143372" cy="3443301"/>
          </a:xfrm>
          <a:prstGeom prst="rect">
            <a:avLst/>
          </a:prstGeom>
        </p:spPr>
      </p:pic>
    </p:spTree>
    <p:extLst>
      <p:ext uri="{BB962C8B-B14F-4D97-AF65-F5344CB8AC3E}">
        <p14:creationId xmlns:p14="http://schemas.microsoft.com/office/powerpoint/2010/main" val="26524337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b="1" dirty="0" smtClean="0"/>
              <a:t>1-ETKİN DİNLEME</a:t>
            </a:r>
          </a:p>
          <a:p>
            <a:r>
              <a:rPr lang="tr-TR" dirty="0"/>
              <a:t>İyi bir dinleyici, iletişim kurduğu kişinin yalnız söylediklerini değil, yüzü, eli, kolu ve bedeniyle yaptıklarını da dikkat eder, çünkü yüz ifadeleri, el ve kol hareketleri, bedenin duruş tarzı, sesin tonu gibi sessiz mesajlar kullanarak da, iletişim kurulur</a:t>
            </a:r>
            <a:endParaRPr lang="tr-TR" dirty="0" smtClean="0"/>
          </a:p>
          <a:p>
            <a:pPr marL="0" indent="0">
              <a:buNone/>
            </a:pPr>
            <a:endParaRPr lang="tr-TR" dirty="0"/>
          </a:p>
        </p:txBody>
      </p:sp>
    </p:spTree>
    <p:extLst>
      <p:ext uri="{BB962C8B-B14F-4D97-AF65-F5344CB8AC3E}">
        <p14:creationId xmlns:p14="http://schemas.microsoft.com/office/powerpoint/2010/main" val="35231592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7158" y="785794"/>
            <a:ext cx="8229600" cy="4525963"/>
          </a:xfrm>
        </p:spPr>
        <p:txBody>
          <a:bodyPr>
            <a:normAutofit/>
          </a:bodyPr>
          <a:lstStyle/>
          <a:p>
            <a:pPr marL="0" indent="0">
              <a:buNone/>
            </a:pPr>
            <a:r>
              <a:rPr lang="tr-TR" sz="3600" dirty="0" smtClean="0"/>
              <a:t>ETKİLİ DİNLİYORMUYUZ ?</a:t>
            </a:r>
            <a:endParaRPr lang="tr-TR" sz="3600" dirty="0"/>
          </a:p>
        </p:txBody>
      </p:sp>
      <p:pic>
        <p:nvPicPr>
          <p:cNvPr id="4" name="3 Resim" descr="aktif-dinleme.jpg"/>
          <p:cNvPicPr>
            <a:picLocks noChangeAspect="1"/>
          </p:cNvPicPr>
          <p:nvPr/>
        </p:nvPicPr>
        <p:blipFill>
          <a:blip r:embed="rId2"/>
          <a:stretch>
            <a:fillRect/>
          </a:stretch>
        </p:blipFill>
        <p:spPr>
          <a:xfrm>
            <a:off x="1000100" y="2143116"/>
            <a:ext cx="6143668" cy="3171819"/>
          </a:xfrm>
          <a:prstGeom prst="rect">
            <a:avLst/>
          </a:prstGeom>
        </p:spPr>
      </p:pic>
    </p:spTree>
    <p:extLst>
      <p:ext uri="{BB962C8B-B14F-4D97-AF65-F5344CB8AC3E}">
        <p14:creationId xmlns:p14="http://schemas.microsoft.com/office/powerpoint/2010/main" val="19455688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İletişim içinde bulunulan kişiyi yargılamadan, sözünü kesmeden, bedene uygun biçim vererek, göz teması kurularak yapılan dinlemeye denir. Etkin dinleyen kişi karşısındakinin yüzüne bakar, göz iletişimini hiç kaybetmez, dinlediğini anladığını ifade edecek biçimde beden dilini kullanır. Sözlü geri bildirimlerde bulunur. (Evet , anlıyorum, </a:t>
            </a:r>
            <a:r>
              <a:rPr lang="tr-TR" dirty="0" err="1"/>
              <a:t>hı</a:t>
            </a:r>
            <a:r>
              <a:rPr lang="tr-TR" dirty="0"/>
              <a:t> </a:t>
            </a:r>
            <a:r>
              <a:rPr lang="tr-TR" dirty="0" err="1"/>
              <a:t>hı</a:t>
            </a:r>
            <a:r>
              <a:rPr lang="tr-TR" dirty="0"/>
              <a:t>..gibi.) Anlamadığı yerleri geçiştirmez, anlamak için sorular sorar.</a:t>
            </a:r>
          </a:p>
          <a:p>
            <a:endParaRPr lang="tr-TR" dirty="0"/>
          </a:p>
        </p:txBody>
      </p:sp>
    </p:spTree>
    <p:extLst>
      <p:ext uri="{BB962C8B-B14F-4D97-AF65-F5344CB8AC3E}">
        <p14:creationId xmlns:p14="http://schemas.microsoft.com/office/powerpoint/2010/main" val="40753354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dirty="0" smtClean="0"/>
              <a:t>2-ETKİN SORU SORMA</a:t>
            </a:r>
          </a:p>
          <a:p>
            <a:pPr marL="0" indent="0">
              <a:buNone/>
            </a:pP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276872"/>
            <a:ext cx="6858000" cy="3672408"/>
          </a:xfrm>
          <a:prstGeom prst="rect">
            <a:avLst/>
          </a:prstGeom>
        </p:spPr>
      </p:pic>
    </p:spTree>
    <p:extLst>
      <p:ext uri="{BB962C8B-B14F-4D97-AF65-F5344CB8AC3E}">
        <p14:creationId xmlns:p14="http://schemas.microsoft.com/office/powerpoint/2010/main" val="41851053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980728"/>
            <a:ext cx="6176158" cy="4448536"/>
          </a:xfrm>
        </p:spPr>
        <p:txBody>
          <a:bodyPr>
            <a:normAutofit fontScale="85000" lnSpcReduction="10000"/>
          </a:bodyPr>
          <a:lstStyle/>
          <a:p>
            <a:endParaRPr lang="tr-TR" dirty="0"/>
          </a:p>
          <a:p>
            <a:r>
              <a:rPr lang="tr-TR" dirty="0"/>
              <a:t>İletişim, bir kaynaktan (kişi, kişiler veya </a:t>
            </a:r>
          </a:p>
          <a:p>
            <a:pPr marL="0" indent="0">
              <a:buNone/>
            </a:pPr>
            <a:r>
              <a:rPr lang="es-ES" dirty="0"/>
              <a:t>organizasyon), bir araçla (yazılı, sözlü, </a:t>
            </a:r>
          </a:p>
          <a:p>
            <a:pPr marL="0" indent="0">
              <a:buNone/>
            </a:pPr>
            <a:r>
              <a:rPr lang="tr-TR" dirty="0"/>
              <a:t>görsel veya beden dili ile), bilgi, haber, </a:t>
            </a:r>
          </a:p>
          <a:p>
            <a:pPr marL="0" indent="0">
              <a:buNone/>
            </a:pPr>
            <a:r>
              <a:rPr lang="tr-TR" dirty="0"/>
              <a:t>düşünce, durum, duygu veya kültürün bir </a:t>
            </a:r>
          </a:p>
          <a:p>
            <a:pPr marL="0" indent="0">
              <a:buNone/>
            </a:pPr>
            <a:r>
              <a:rPr lang="tr-TR" dirty="0" smtClean="0"/>
              <a:t>aşka </a:t>
            </a:r>
            <a:r>
              <a:rPr lang="tr-TR" dirty="0"/>
              <a:t>insan veya insan topluluklarına </a:t>
            </a:r>
          </a:p>
          <a:p>
            <a:pPr marL="0" indent="0">
              <a:buNone/>
            </a:pPr>
            <a:r>
              <a:rPr lang="tr-TR" dirty="0"/>
              <a:t>aktarılmasıdır. </a:t>
            </a:r>
            <a:endParaRPr lang="tr-TR" dirty="0" smtClean="0"/>
          </a:p>
          <a:p>
            <a:endParaRPr lang="tr-TR" dirty="0"/>
          </a:p>
          <a:p>
            <a:endParaRPr lang="tr-TR" dirty="0"/>
          </a:p>
          <a:p>
            <a:r>
              <a:rPr lang="tr-TR" dirty="0"/>
              <a:t>İletişim diğer insanlarla her türlü sözlü ve sözsüz etkileşim kurmaktır </a:t>
            </a:r>
          </a:p>
          <a:p>
            <a:pPr marL="0" indent="0">
              <a:buNone/>
            </a:pPr>
            <a:endParaRPr lang="tr-TR" dirty="0" smtClean="0"/>
          </a:p>
          <a:p>
            <a:endParaRPr lang="tr-TR" dirty="0" smtClean="0"/>
          </a:p>
          <a:p>
            <a:pPr>
              <a:buFont typeface="Wingdings" panose="05000000000000000000" pitchFamily="2" charset="2"/>
              <a:buChar char="q"/>
            </a:pPr>
            <a:endParaRPr lang="tr-TR" dirty="0" smtClean="0"/>
          </a:p>
          <a:p>
            <a:pPr marL="0" indent="0">
              <a:buNone/>
            </a:pPr>
            <a:endParaRPr lang="tr-TR" dirty="0"/>
          </a:p>
          <a:p>
            <a:pPr marL="0" indent="0">
              <a:buNone/>
            </a:pPr>
            <a:endParaRPr lang="tr-TR" dirty="0" smtClean="0"/>
          </a:p>
          <a:p>
            <a:endParaRPr lang="tr-TR" dirty="0" smtClean="0"/>
          </a:p>
          <a:p>
            <a:pPr>
              <a:buFont typeface="Courier New" panose="02070309020205020404" pitchFamily="49" charset="0"/>
              <a:buChar char="o"/>
            </a:pPr>
            <a:endParaRPr lang="tr-TR" dirty="0" smtClean="0"/>
          </a:p>
          <a:p>
            <a:pPr>
              <a:buFont typeface="Courier New" panose="02070309020205020404" pitchFamily="49" charset="0"/>
              <a:buChar char="o"/>
            </a:pPr>
            <a:endParaRPr lang="tr-TR" dirty="0" smtClean="0"/>
          </a:p>
          <a:p>
            <a:pPr marL="0" indent="0">
              <a:buNone/>
            </a:pPr>
            <a:endParaRPr lang="tr-TR" dirty="0" smtClean="0"/>
          </a:p>
          <a:p>
            <a:pPr marL="0" indent="0">
              <a:buNone/>
            </a:pPr>
            <a:endParaRPr lang="tr-TR" dirty="0"/>
          </a:p>
          <a:p>
            <a:pPr marL="0" indent="0">
              <a:buNone/>
            </a:pPr>
            <a:endParaRPr lang="tr-TR" dirty="0"/>
          </a:p>
        </p:txBody>
      </p:sp>
      <p:pic>
        <p:nvPicPr>
          <p:cNvPr id="4" name="3 Resim" descr="beden20.jpg"/>
          <p:cNvPicPr>
            <a:picLocks noChangeAspect="1"/>
          </p:cNvPicPr>
          <p:nvPr/>
        </p:nvPicPr>
        <p:blipFill>
          <a:blip r:embed="rId2"/>
          <a:stretch>
            <a:fillRect/>
          </a:stretch>
        </p:blipFill>
        <p:spPr>
          <a:xfrm>
            <a:off x="6500826" y="1714488"/>
            <a:ext cx="2643174" cy="2533650"/>
          </a:xfrm>
          <a:prstGeom prst="rect">
            <a:avLst/>
          </a:prstGeom>
        </p:spPr>
      </p:pic>
    </p:spTree>
    <p:extLst>
      <p:ext uri="{BB962C8B-B14F-4D97-AF65-F5344CB8AC3E}">
        <p14:creationId xmlns:p14="http://schemas.microsoft.com/office/powerpoint/2010/main" val="35331570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2800" dirty="0"/>
              <a:t>Soru sorma, etkili dinleme becerimizi pekiştiren, iletişimi zenginleştiren, ilgi ve dikkatimizin yoğunluğunu gösteren etkili bir iletişim becerisidir.</a:t>
            </a:r>
          </a:p>
        </p:txBody>
      </p:sp>
    </p:spTree>
    <p:extLst>
      <p:ext uri="{BB962C8B-B14F-4D97-AF65-F5344CB8AC3E}">
        <p14:creationId xmlns:p14="http://schemas.microsoft.com/office/powerpoint/2010/main" val="28914125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481328"/>
            <a:ext cx="5829312" cy="4525963"/>
          </a:xfrm>
        </p:spPr>
        <p:txBody>
          <a:bodyPr/>
          <a:lstStyle/>
          <a:p>
            <a:r>
              <a:rPr lang="tr-TR" sz="2800" dirty="0"/>
              <a:t>Konuşan kişinin daha önce söz etmediği bir bilgiyi almak için</a:t>
            </a:r>
            <a:r>
              <a:rPr lang="tr-TR" sz="2800" dirty="0" smtClean="0"/>
              <a:t>,</a:t>
            </a:r>
            <a:endParaRPr lang="tr-TR" sz="2800" dirty="0"/>
          </a:p>
          <a:p>
            <a:r>
              <a:rPr lang="tr-TR" sz="2800" dirty="0"/>
              <a:t>Bilgi vermek için,</a:t>
            </a:r>
          </a:p>
          <a:p>
            <a:r>
              <a:rPr lang="tr-TR" sz="2800" dirty="0"/>
              <a:t>Katılımı sağlamak amacıyla,</a:t>
            </a:r>
          </a:p>
          <a:p>
            <a:r>
              <a:rPr lang="tr-TR" sz="2800" dirty="0"/>
              <a:t>Karara ulaşmak için,</a:t>
            </a:r>
          </a:p>
          <a:p>
            <a:r>
              <a:rPr lang="tr-TR" sz="2800" dirty="0"/>
              <a:t>Konuya dikkat çekmek için soru sorarız.</a:t>
            </a:r>
          </a:p>
          <a:p>
            <a:endParaRPr lang="tr-TR" dirty="0"/>
          </a:p>
        </p:txBody>
      </p:sp>
      <p:pic>
        <p:nvPicPr>
          <p:cNvPr id="4" name="3 Resim" descr="indir (4).jpg"/>
          <p:cNvPicPr>
            <a:picLocks noChangeAspect="1"/>
          </p:cNvPicPr>
          <p:nvPr/>
        </p:nvPicPr>
        <p:blipFill>
          <a:blip r:embed="rId2"/>
          <a:stretch>
            <a:fillRect/>
          </a:stretch>
        </p:blipFill>
        <p:spPr>
          <a:xfrm>
            <a:off x="6715140" y="1571612"/>
            <a:ext cx="2428860" cy="3109917"/>
          </a:xfrm>
          <a:prstGeom prst="rect">
            <a:avLst/>
          </a:prstGeom>
        </p:spPr>
      </p:pic>
    </p:spTree>
    <p:extLst>
      <p:ext uri="{BB962C8B-B14F-4D97-AF65-F5344CB8AC3E}">
        <p14:creationId xmlns:p14="http://schemas.microsoft.com/office/powerpoint/2010/main" val="18962688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altLang="tr-TR" sz="2800" dirty="0">
                <a:latin typeface="Arial" charset="0"/>
              </a:rPr>
              <a:t>İletişimin belki de en önemli öğesidir. Bir anlamda, dış dünyayı karşımızdaki kişinin penceresinden görmeye çalışmaktır. Kurulan bu duygu ortaklığı, iletişimi güçlü kılar.</a:t>
            </a:r>
          </a:p>
          <a:p>
            <a:endParaRPr lang="tr-TR" dirty="0"/>
          </a:p>
        </p:txBody>
      </p:sp>
      <p:sp>
        <p:nvSpPr>
          <p:cNvPr id="2" name="Başlık 1"/>
          <p:cNvSpPr>
            <a:spLocks noGrp="1"/>
          </p:cNvSpPr>
          <p:nvPr>
            <p:ph type="title"/>
          </p:nvPr>
        </p:nvSpPr>
        <p:spPr/>
        <p:txBody>
          <a:bodyPr>
            <a:normAutofit fontScale="90000"/>
          </a:bodyPr>
          <a:lstStyle/>
          <a:p>
            <a:r>
              <a:rPr lang="tr-TR" dirty="0" smtClean="0"/>
              <a:t>3-EMPATİ</a:t>
            </a:r>
            <a:br>
              <a:rPr lang="tr-TR" dirty="0" smtClean="0"/>
            </a:br>
            <a:endParaRPr lang="tr-TR" dirty="0"/>
          </a:p>
        </p:txBody>
      </p:sp>
      <p:pic>
        <p:nvPicPr>
          <p:cNvPr id="4" name="3 Resim" descr="c2173b8b08596d36cb22577b58699cdc.jpg"/>
          <p:cNvPicPr>
            <a:picLocks noChangeAspect="1"/>
          </p:cNvPicPr>
          <p:nvPr/>
        </p:nvPicPr>
        <p:blipFill>
          <a:blip r:embed="rId2"/>
          <a:stretch>
            <a:fillRect/>
          </a:stretch>
        </p:blipFill>
        <p:spPr>
          <a:xfrm>
            <a:off x="2357422" y="3429000"/>
            <a:ext cx="6081706" cy="3014656"/>
          </a:xfrm>
          <a:prstGeom prst="rect">
            <a:avLst/>
          </a:prstGeom>
        </p:spPr>
      </p:pic>
    </p:spTree>
    <p:extLst>
      <p:ext uri="{BB962C8B-B14F-4D97-AF65-F5344CB8AC3E}">
        <p14:creationId xmlns:p14="http://schemas.microsoft.com/office/powerpoint/2010/main" val="28107118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332656"/>
            <a:ext cx="8014401" cy="5362777"/>
          </a:xfrm>
        </p:spPr>
      </p:pic>
    </p:spTree>
    <p:extLst>
      <p:ext uri="{BB962C8B-B14F-4D97-AF65-F5344CB8AC3E}">
        <p14:creationId xmlns:p14="http://schemas.microsoft.com/office/powerpoint/2010/main" val="41043149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Bir insanın kendisini, karşısındakinin yerine koyarak olaylara onun bakış açısıyla bakması , o kişinin duygu ve düşüncelerini doğru olarak anlaması , hissetmesi ve bu durumu ona iletmesi sürecine denir.</a:t>
            </a:r>
          </a:p>
          <a:p>
            <a:endParaRPr lang="tr-TR" dirty="0"/>
          </a:p>
        </p:txBody>
      </p:sp>
      <p:pic>
        <p:nvPicPr>
          <p:cNvPr id="4" name="3 Resim" descr="empati (1).jpg"/>
          <p:cNvPicPr>
            <a:picLocks noChangeAspect="1"/>
          </p:cNvPicPr>
          <p:nvPr/>
        </p:nvPicPr>
        <p:blipFill>
          <a:blip r:embed="rId2"/>
          <a:stretch>
            <a:fillRect/>
          </a:stretch>
        </p:blipFill>
        <p:spPr>
          <a:xfrm>
            <a:off x="1214414" y="3643314"/>
            <a:ext cx="6643734" cy="2544961"/>
          </a:xfrm>
          <a:prstGeom prst="rect">
            <a:avLst/>
          </a:prstGeom>
        </p:spPr>
      </p:pic>
    </p:spTree>
    <p:extLst>
      <p:ext uri="{BB962C8B-B14F-4D97-AF65-F5344CB8AC3E}">
        <p14:creationId xmlns:p14="http://schemas.microsoft.com/office/powerpoint/2010/main" val="37068067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481328"/>
            <a:ext cx="4829180" cy="4525963"/>
          </a:xfrm>
        </p:spPr>
        <p:txBody>
          <a:bodyPr>
            <a:normAutofit fontScale="92500"/>
          </a:bodyPr>
          <a:lstStyle/>
          <a:p>
            <a:r>
              <a:rPr lang="tr-TR" dirty="0"/>
              <a:t>İletişim becerilerinin içinde empati kurabilme önemli bir yer tutmaktadır. Çünkü insanoğlu duygularının fark edilme ihtiyacını çok derin olarak hissetmektedir. </a:t>
            </a:r>
          </a:p>
          <a:p>
            <a:r>
              <a:rPr lang="tr-TR" dirty="0"/>
              <a:t>Empatinin yokluğunda insanların sizin ihtiyaç, duygu ve hislerinizi göz önüne alma ihtimali azalmaktadır</a:t>
            </a:r>
          </a:p>
        </p:txBody>
      </p:sp>
      <p:sp>
        <p:nvSpPr>
          <p:cNvPr id="2" name="Başlık 1"/>
          <p:cNvSpPr>
            <a:spLocks noGrp="1"/>
          </p:cNvSpPr>
          <p:nvPr>
            <p:ph type="title"/>
          </p:nvPr>
        </p:nvSpPr>
        <p:spPr/>
        <p:txBody>
          <a:bodyPr>
            <a:normAutofit fontScale="90000"/>
          </a:bodyPr>
          <a:lstStyle/>
          <a:p>
            <a:r>
              <a:rPr lang="tr-TR" dirty="0" smtClean="0"/>
              <a:t>EMPATİ KURMANIN AVANTAJLARI</a:t>
            </a:r>
            <a:endParaRPr lang="tr-TR" dirty="0"/>
          </a:p>
        </p:txBody>
      </p:sp>
      <p:pic>
        <p:nvPicPr>
          <p:cNvPr id="4" name="3 Resim" descr="Empati-Nedir-696x452.jpg"/>
          <p:cNvPicPr>
            <a:picLocks noChangeAspect="1"/>
          </p:cNvPicPr>
          <p:nvPr/>
        </p:nvPicPr>
        <p:blipFill>
          <a:blip r:embed="rId2"/>
          <a:stretch>
            <a:fillRect/>
          </a:stretch>
        </p:blipFill>
        <p:spPr>
          <a:xfrm>
            <a:off x="5357818" y="1785926"/>
            <a:ext cx="3429024" cy="3643338"/>
          </a:xfrm>
          <a:prstGeom prst="rect">
            <a:avLst/>
          </a:prstGeom>
        </p:spPr>
      </p:pic>
    </p:spTree>
    <p:extLst>
      <p:ext uri="{BB962C8B-B14F-4D97-AF65-F5344CB8AC3E}">
        <p14:creationId xmlns:p14="http://schemas.microsoft.com/office/powerpoint/2010/main" val="41560167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smtClean="0"/>
          </a:p>
          <a:p>
            <a:r>
              <a:rPr lang="tr-TR" dirty="0" smtClean="0"/>
              <a:t>Sempati</a:t>
            </a:r>
            <a:r>
              <a:rPr lang="tr-TR" dirty="0"/>
              <a:t>, karşımızdaki kişiyle duygu ve düşünce bakımından tam bir örtüşme halidir. Sempati duyduğumuzda sempati duyduğumuz kişiyle duygularımız aynıdır; o üzülüyorsa üzülür, seviniyorsa seviniriz. </a:t>
            </a:r>
          </a:p>
          <a:p>
            <a:endParaRPr lang="tr-TR" dirty="0"/>
          </a:p>
        </p:txBody>
      </p:sp>
      <p:sp>
        <p:nvSpPr>
          <p:cNvPr id="2" name="Başlık 1"/>
          <p:cNvSpPr>
            <a:spLocks noGrp="1"/>
          </p:cNvSpPr>
          <p:nvPr>
            <p:ph type="title"/>
          </p:nvPr>
        </p:nvSpPr>
        <p:spPr/>
        <p:txBody>
          <a:bodyPr/>
          <a:lstStyle/>
          <a:p>
            <a:r>
              <a:rPr lang="tr-TR" dirty="0" smtClean="0"/>
              <a:t>             SEMPATİ</a:t>
            </a:r>
            <a:endParaRPr lang="tr-TR" dirty="0"/>
          </a:p>
        </p:txBody>
      </p:sp>
    </p:spTree>
    <p:extLst>
      <p:ext uri="{BB962C8B-B14F-4D97-AF65-F5344CB8AC3E}">
        <p14:creationId xmlns:p14="http://schemas.microsoft.com/office/powerpoint/2010/main" val="41443099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0166" y="571480"/>
            <a:ext cx="7056784" cy="5400600"/>
          </a:xfrm>
        </p:spPr>
      </p:pic>
    </p:spTree>
    <p:extLst>
      <p:ext uri="{BB962C8B-B14F-4D97-AF65-F5344CB8AC3E}">
        <p14:creationId xmlns:p14="http://schemas.microsoft.com/office/powerpoint/2010/main" val="10060744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6723" y="1481138"/>
            <a:ext cx="6690553" cy="4525962"/>
          </a:xfrm>
        </p:spPr>
      </p:pic>
      <p:sp>
        <p:nvSpPr>
          <p:cNvPr id="2" name="Başlık 1"/>
          <p:cNvSpPr>
            <a:spLocks noGrp="1"/>
          </p:cNvSpPr>
          <p:nvPr>
            <p:ph type="title"/>
          </p:nvPr>
        </p:nvSpPr>
        <p:spPr/>
        <p:txBody>
          <a:bodyPr/>
          <a:lstStyle/>
          <a:p>
            <a:r>
              <a:rPr lang="tr-TR" dirty="0" smtClean="0"/>
              <a:t>4-BEN DİLİ KULLANMAK</a:t>
            </a:r>
            <a:endParaRPr lang="tr-TR" dirty="0"/>
          </a:p>
        </p:txBody>
      </p:sp>
    </p:spTree>
    <p:extLst>
      <p:ext uri="{BB962C8B-B14F-4D97-AF65-F5344CB8AC3E}">
        <p14:creationId xmlns:p14="http://schemas.microsoft.com/office/powerpoint/2010/main" val="7164250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Ben" dili, kişinin o anda </a:t>
            </a:r>
            <a:r>
              <a:rPr lang="tr-TR" dirty="0" err="1"/>
              <a:t>karsılaştığı</a:t>
            </a:r>
            <a:r>
              <a:rPr lang="tr-TR" dirty="0"/>
              <a:t> durum veya davranış karsısında, kişisel tepkisini duygu ve düşüncelerle açıklayan bir ifade tarzıdır.</a:t>
            </a:r>
          </a:p>
          <a:p>
            <a:endParaRPr lang="tr-TR" dirty="0"/>
          </a:p>
        </p:txBody>
      </p:sp>
    </p:spTree>
    <p:extLst>
      <p:ext uri="{BB962C8B-B14F-4D97-AF65-F5344CB8AC3E}">
        <p14:creationId xmlns:p14="http://schemas.microsoft.com/office/powerpoint/2010/main" val="4013234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476672"/>
            <a:ext cx="5818968" cy="4809716"/>
          </a:xfrm>
        </p:spPr>
        <p:txBody>
          <a:bodyPr>
            <a:normAutofit fontScale="92500" lnSpcReduction="20000"/>
          </a:bodyPr>
          <a:lstStyle/>
          <a:p>
            <a:endParaRPr lang="tr-TR" dirty="0"/>
          </a:p>
          <a:p>
            <a:endParaRPr lang="tr-TR" dirty="0"/>
          </a:p>
          <a:p>
            <a:r>
              <a:rPr lang="tr-TR" dirty="0"/>
              <a:t>En az iki insanı gerektiren dinamik bir süreçtir</a:t>
            </a:r>
            <a:r>
              <a:rPr lang="tr-TR" dirty="0" smtClean="0"/>
              <a:t>.</a:t>
            </a:r>
          </a:p>
          <a:p>
            <a:r>
              <a:rPr lang="tr-TR" dirty="0"/>
              <a:t> İletişim, tüm örgütsel etkinliklerin gerçekleştirilmesinde rol oynayan temel süreçlerden birisidir</a:t>
            </a:r>
          </a:p>
          <a:p>
            <a:r>
              <a:rPr lang="tr-TR" dirty="0"/>
              <a:t>İletişim, evrensel bir deneyimdir. En temel tanımı ile iletişim, insanın kendini, duygu ve düşüncelerini, gereksinimlerini anlatma ve başkalarını anlama yoludur</a:t>
            </a:r>
          </a:p>
          <a:p>
            <a:endParaRPr lang="tr-TR" dirty="0"/>
          </a:p>
        </p:txBody>
      </p:sp>
      <p:pic>
        <p:nvPicPr>
          <p:cNvPr id="4" name="3 Resim" descr="1347984193_95_7408.jpg"/>
          <p:cNvPicPr>
            <a:picLocks noChangeAspect="1"/>
          </p:cNvPicPr>
          <p:nvPr/>
        </p:nvPicPr>
        <p:blipFill>
          <a:blip r:embed="rId2"/>
          <a:stretch>
            <a:fillRect/>
          </a:stretch>
        </p:blipFill>
        <p:spPr>
          <a:xfrm>
            <a:off x="5929322" y="1214422"/>
            <a:ext cx="3214678" cy="3138493"/>
          </a:xfrm>
          <a:prstGeom prst="rect">
            <a:avLst/>
          </a:prstGeom>
        </p:spPr>
      </p:pic>
    </p:spTree>
    <p:extLst>
      <p:ext uri="{BB962C8B-B14F-4D97-AF65-F5344CB8AC3E}">
        <p14:creationId xmlns:p14="http://schemas.microsoft.com/office/powerpoint/2010/main" val="30845027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42910" y="857232"/>
            <a:ext cx="8215370" cy="4305126"/>
          </a:xfrm>
        </p:spPr>
        <p:txBody>
          <a:bodyPr>
            <a:normAutofit/>
          </a:bodyPr>
          <a:lstStyle/>
          <a:p>
            <a:r>
              <a:rPr lang="tr-TR" sz="2800" dirty="0"/>
              <a:t>Ben dili paylaşımcı, iletişimci ve insanların hoşuna giden bir dildir.</a:t>
            </a:r>
          </a:p>
          <a:p>
            <a:r>
              <a:rPr lang="tr-TR" sz="2800" dirty="0"/>
              <a:t>Bu dil güven verir ve özgüveni artırır.</a:t>
            </a:r>
          </a:p>
          <a:p>
            <a:r>
              <a:rPr lang="tr-TR" sz="2800" dirty="0"/>
              <a:t>Bireyleri cesaretlendirir, motive eder ve istendik davranışları yapmaya teşvik eder.</a:t>
            </a:r>
          </a:p>
          <a:p>
            <a:r>
              <a:rPr lang="tr-TR" sz="2800" dirty="0"/>
              <a:t>Ben dili direnç ve başkaldırmayı daha az ortaya çıkarır ve davranışın değişmesinde karşı tarafa sorumluluk verir.</a:t>
            </a:r>
          </a:p>
          <a:p>
            <a:endParaRPr lang="tr-TR" dirty="0"/>
          </a:p>
        </p:txBody>
      </p:sp>
      <p:pic>
        <p:nvPicPr>
          <p:cNvPr id="4" name="3 Resim" descr="images (8).jpg"/>
          <p:cNvPicPr>
            <a:picLocks noChangeAspect="1"/>
          </p:cNvPicPr>
          <p:nvPr/>
        </p:nvPicPr>
        <p:blipFill>
          <a:blip r:embed="rId2"/>
          <a:stretch>
            <a:fillRect/>
          </a:stretch>
        </p:blipFill>
        <p:spPr>
          <a:xfrm>
            <a:off x="2643174" y="4500570"/>
            <a:ext cx="5500726" cy="1552575"/>
          </a:xfrm>
          <a:prstGeom prst="rect">
            <a:avLst/>
          </a:prstGeom>
        </p:spPr>
      </p:pic>
    </p:spTree>
    <p:extLst>
      <p:ext uri="{BB962C8B-B14F-4D97-AF65-F5344CB8AC3E}">
        <p14:creationId xmlns:p14="http://schemas.microsoft.com/office/powerpoint/2010/main" val="21166708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altLang="tr-TR" dirty="0">
                <a:latin typeface="Arial" charset="0"/>
              </a:rPr>
              <a:t>Odanı toplamadığın zaman üzülüyorum.”</a:t>
            </a:r>
          </a:p>
          <a:p>
            <a:pPr>
              <a:buNone/>
            </a:pPr>
            <a:endParaRPr lang="tr-TR" altLang="tr-TR" dirty="0">
              <a:latin typeface="Arial" charset="0"/>
            </a:endParaRPr>
          </a:p>
          <a:p>
            <a:r>
              <a:rPr lang="tr-TR" altLang="tr-TR" dirty="0">
                <a:latin typeface="Arial" charset="0"/>
              </a:rPr>
              <a:t>“Gerçekten hayal kırıklığına uğradım” </a:t>
            </a:r>
          </a:p>
          <a:p>
            <a:pPr>
              <a:buNone/>
            </a:pPr>
            <a:endParaRPr lang="tr-TR" altLang="tr-TR" dirty="0">
              <a:latin typeface="Arial" charset="0"/>
            </a:endParaRPr>
          </a:p>
          <a:p>
            <a:r>
              <a:rPr lang="tr-TR" altLang="tr-TR" dirty="0">
                <a:latin typeface="Arial" charset="0"/>
              </a:rPr>
              <a:t>“Eve geç kaldığın zaman çok merak ediyorum.”</a:t>
            </a:r>
            <a:endParaRPr lang="tr-TR" dirty="0"/>
          </a:p>
        </p:txBody>
      </p:sp>
      <p:sp>
        <p:nvSpPr>
          <p:cNvPr id="2" name="Başlık 1"/>
          <p:cNvSpPr>
            <a:spLocks noGrp="1"/>
          </p:cNvSpPr>
          <p:nvPr>
            <p:ph type="title"/>
          </p:nvPr>
        </p:nvSpPr>
        <p:spPr/>
        <p:txBody>
          <a:bodyPr/>
          <a:lstStyle/>
          <a:p>
            <a:r>
              <a:rPr lang="tr-TR" dirty="0" smtClean="0"/>
              <a:t>BEN DİLİ ÖRNEKLERİ</a:t>
            </a:r>
            <a:endParaRPr lang="tr-TR" dirty="0"/>
          </a:p>
        </p:txBody>
      </p:sp>
    </p:spTree>
    <p:extLst>
      <p:ext uri="{BB962C8B-B14F-4D97-AF65-F5344CB8AC3E}">
        <p14:creationId xmlns:p14="http://schemas.microsoft.com/office/powerpoint/2010/main" val="36945563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Sen" mesajı iletişimi engeller. Sen mesajı, sen dilidir ve genellikle kızgınlık ifadesi için kullanılır. Sen mesajları, bizim hakkımızda bir ileti göndermez, odak hep karsımızdaki kişidir.</a:t>
            </a:r>
          </a:p>
          <a:p>
            <a:endParaRPr lang="tr-TR" dirty="0"/>
          </a:p>
        </p:txBody>
      </p:sp>
      <p:sp>
        <p:nvSpPr>
          <p:cNvPr id="2" name="Başlık 1"/>
          <p:cNvSpPr>
            <a:spLocks noGrp="1"/>
          </p:cNvSpPr>
          <p:nvPr>
            <p:ph type="title"/>
          </p:nvPr>
        </p:nvSpPr>
        <p:spPr/>
        <p:txBody>
          <a:bodyPr/>
          <a:lstStyle/>
          <a:p>
            <a:r>
              <a:rPr lang="tr-TR" dirty="0" smtClean="0"/>
              <a:t>SEN DİLİ</a:t>
            </a:r>
            <a:endParaRPr lang="tr-TR" dirty="0"/>
          </a:p>
        </p:txBody>
      </p:sp>
      <p:pic>
        <p:nvPicPr>
          <p:cNvPr id="4" name="3 Resim" descr="indir (5).jpg"/>
          <p:cNvPicPr>
            <a:picLocks noChangeAspect="1"/>
          </p:cNvPicPr>
          <p:nvPr/>
        </p:nvPicPr>
        <p:blipFill>
          <a:blip r:embed="rId2"/>
          <a:stretch>
            <a:fillRect/>
          </a:stretch>
        </p:blipFill>
        <p:spPr>
          <a:xfrm>
            <a:off x="2357422" y="3786190"/>
            <a:ext cx="6215106" cy="2428892"/>
          </a:xfrm>
          <a:prstGeom prst="rect">
            <a:avLst/>
          </a:prstGeom>
        </p:spPr>
      </p:pic>
    </p:spTree>
    <p:extLst>
      <p:ext uri="{BB962C8B-B14F-4D97-AF65-F5344CB8AC3E}">
        <p14:creationId xmlns:p14="http://schemas.microsoft.com/office/powerpoint/2010/main" val="4625151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Çok kabasın! Her zaman sözümü kesiyorsun! </a:t>
            </a:r>
          </a:p>
          <a:p>
            <a:endParaRPr lang="tr-TR" dirty="0"/>
          </a:p>
          <a:p>
            <a:r>
              <a:rPr lang="tr-TR" dirty="0"/>
              <a:t>Kes şunu! Çekiştirip durma kolumu! </a:t>
            </a:r>
          </a:p>
          <a:p>
            <a:endParaRPr lang="tr-TR" dirty="0"/>
          </a:p>
          <a:p>
            <a:r>
              <a:rPr lang="tr-TR" dirty="0"/>
              <a:t>Her aksam aynı şey, tutturuyorsun oyun oynayalım diye! Benim yorgun olabileceğim hiç aklına gelmiyor değil mi? </a:t>
            </a:r>
          </a:p>
          <a:p>
            <a:endParaRPr lang="tr-TR" dirty="0" smtClean="0"/>
          </a:p>
          <a:p>
            <a:endParaRPr lang="tr-TR" dirty="0"/>
          </a:p>
        </p:txBody>
      </p:sp>
      <p:sp>
        <p:nvSpPr>
          <p:cNvPr id="2" name="Başlık 1"/>
          <p:cNvSpPr>
            <a:spLocks noGrp="1"/>
          </p:cNvSpPr>
          <p:nvPr>
            <p:ph type="title"/>
          </p:nvPr>
        </p:nvSpPr>
        <p:spPr/>
        <p:txBody>
          <a:bodyPr/>
          <a:lstStyle/>
          <a:p>
            <a:r>
              <a:rPr lang="tr-TR" dirty="0" smtClean="0"/>
              <a:t>SEN DİLİ ÖRNEKLERİ</a:t>
            </a:r>
            <a:endParaRPr lang="tr-TR" dirty="0"/>
          </a:p>
        </p:txBody>
      </p:sp>
    </p:spTree>
    <p:extLst>
      <p:ext uri="{BB962C8B-B14F-4D97-AF65-F5344CB8AC3E}">
        <p14:creationId xmlns:p14="http://schemas.microsoft.com/office/powerpoint/2010/main" val="6065914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643042" y="1714488"/>
            <a:ext cx="2952328" cy="435771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tr-TR" dirty="0" smtClean="0"/>
          </a:p>
        </p:txBody>
      </p:sp>
      <p:sp>
        <p:nvSpPr>
          <p:cNvPr id="5" name="Dikdörtgen 4"/>
          <p:cNvSpPr/>
          <p:nvPr/>
        </p:nvSpPr>
        <p:spPr>
          <a:xfrm>
            <a:off x="2071670" y="500042"/>
            <a:ext cx="1872208" cy="93610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BEN DİLİ </a:t>
            </a:r>
            <a:endParaRPr lang="tr-TR" dirty="0"/>
          </a:p>
        </p:txBody>
      </p:sp>
      <p:sp>
        <p:nvSpPr>
          <p:cNvPr id="6" name="Dikdörtgen 5"/>
          <p:cNvSpPr/>
          <p:nvPr/>
        </p:nvSpPr>
        <p:spPr>
          <a:xfrm>
            <a:off x="5715008" y="1571612"/>
            <a:ext cx="2952328" cy="45005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7" name="Dikdörtgen 6"/>
          <p:cNvSpPr/>
          <p:nvPr/>
        </p:nvSpPr>
        <p:spPr>
          <a:xfrm>
            <a:off x="5857884" y="428604"/>
            <a:ext cx="2304256"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SEN DİLİ</a:t>
            </a:r>
            <a:endParaRPr lang="tr-TR" dirty="0"/>
          </a:p>
        </p:txBody>
      </p:sp>
      <p:sp>
        <p:nvSpPr>
          <p:cNvPr id="8" name="Metin kutusu 7"/>
          <p:cNvSpPr txBox="1"/>
          <p:nvPr/>
        </p:nvSpPr>
        <p:spPr>
          <a:xfrm>
            <a:off x="2071670" y="2357430"/>
            <a:ext cx="2232248" cy="3139321"/>
          </a:xfrm>
          <a:prstGeom prst="rect">
            <a:avLst/>
          </a:prstGeom>
          <a:noFill/>
        </p:spPr>
        <p:txBody>
          <a:bodyPr wrap="square" rtlCol="0">
            <a:spAutoFit/>
          </a:bodyPr>
          <a:lstStyle/>
          <a:p>
            <a:pPr marL="285750" indent="-285750">
              <a:buFont typeface="Wingdings" panose="05000000000000000000" pitchFamily="2" charset="2"/>
              <a:buChar char="q"/>
            </a:pPr>
            <a:r>
              <a:rPr lang="tr-TR" dirty="0" smtClean="0"/>
              <a:t>Değer veren</a:t>
            </a:r>
          </a:p>
          <a:p>
            <a:pPr marL="285750" indent="-285750">
              <a:buFont typeface="Wingdings" panose="05000000000000000000" pitchFamily="2" charset="2"/>
              <a:buChar char="q"/>
            </a:pPr>
            <a:endParaRPr lang="tr-TR" dirty="0"/>
          </a:p>
          <a:p>
            <a:pPr marL="285750" indent="-285750">
              <a:buFont typeface="Wingdings" panose="05000000000000000000" pitchFamily="2" charset="2"/>
              <a:buChar char="q"/>
            </a:pPr>
            <a:r>
              <a:rPr lang="tr-TR" dirty="0" smtClean="0"/>
              <a:t>Olumlu</a:t>
            </a:r>
          </a:p>
          <a:p>
            <a:pPr marL="285750" indent="-285750">
              <a:buFont typeface="Wingdings" panose="05000000000000000000" pitchFamily="2" charset="2"/>
              <a:buChar char="q"/>
            </a:pPr>
            <a:endParaRPr lang="tr-TR" dirty="0"/>
          </a:p>
          <a:p>
            <a:pPr marL="285750" indent="-285750">
              <a:buFont typeface="Wingdings" panose="05000000000000000000" pitchFamily="2" charset="2"/>
              <a:buChar char="q"/>
            </a:pPr>
            <a:r>
              <a:rPr lang="tr-TR" dirty="0" smtClean="0"/>
              <a:t>Dinleyen</a:t>
            </a:r>
          </a:p>
          <a:p>
            <a:pPr marL="285750" indent="-285750">
              <a:buFont typeface="Wingdings" panose="05000000000000000000" pitchFamily="2" charset="2"/>
              <a:buChar char="q"/>
            </a:pPr>
            <a:endParaRPr lang="tr-TR" dirty="0"/>
          </a:p>
          <a:p>
            <a:pPr marL="285750" indent="-285750">
              <a:buFont typeface="Wingdings" panose="05000000000000000000" pitchFamily="2" charset="2"/>
              <a:buChar char="q"/>
            </a:pPr>
            <a:r>
              <a:rPr lang="tr-TR" dirty="0" smtClean="0"/>
              <a:t>Sevecen</a:t>
            </a:r>
          </a:p>
          <a:p>
            <a:pPr marL="285750" indent="-285750">
              <a:buFont typeface="Wingdings" panose="05000000000000000000" pitchFamily="2" charset="2"/>
              <a:buChar char="q"/>
            </a:pPr>
            <a:endParaRPr lang="tr-TR" dirty="0"/>
          </a:p>
          <a:p>
            <a:pPr marL="285750" indent="-285750">
              <a:buFont typeface="Wingdings" panose="05000000000000000000" pitchFamily="2" charset="2"/>
              <a:buChar char="q"/>
            </a:pPr>
            <a:r>
              <a:rPr lang="tr-TR" dirty="0" smtClean="0"/>
              <a:t>İletişim türüdür.</a:t>
            </a:r>
          </a:p>
          <a:p>
            <a:pPr marL="285750" indent="-285750">
              <a:buFont typeface="Wingdings" panose="05000000000000000000" pitchFamily="2" charset="2"/>
              <a:buChar char="q"/>
            </a:pPr>
            <a:endParaRPr lang="tr-TR" dirty="0"/>
          </a:p>
        </p:txBody>
      </p:sp>
      <p:sp>
        <p:nvSpPr>
          <p:cNvPr id="9" name="Metin kutusu 8"/>
          <p:cNvSpPr txBox="1"/>
          <p:nvPr/>
        </p:nvSpPr>
        <p:spPr>
          <a:xfrm>
            <a:off x="6000760" y="2000240"/>
            <a:ext cx="2448272" cy="2585323"/>
          </a:xfrm>
          <a:prstGeom prst="rect">
            <a:avLst/>
          </a:prstGeom>
          <a:noFill/>
        </p:spPr>
        <p:txBody>
          <a:bodyPr wrap="square" rtlCol="0">
            <a:spAutoFit/>
          </a:bodyPr>
          <a:lstStyle/>
          <a:p>
            <a:pPr marL="285750" indent="-285750">
              <a:buFont typeface="Wingdings" panose="05000000000000000000" pitchFamily="2" charset="2"/>
              <a:buChar char="q"/>
            </a:pPr>
            <a:r>
              <a:rPr lang="tr-TR" dirty="0" smtClean="0"/>
              <a:t>Suçlayıcı</a:t>
            </a:r>
          </a:p>
          <a:p>
            <a:pPr marL="285750" indent="-285750">
              <a:buFont typeface="Wingdings" panose="05000000000000000000" pitchFamily="2" charset="2"/>
              <a:buChar char="q"/>
            </a:pPr>
            <a:endParaRPr lang="tr-TR" dirty="0"/>
          </a:p>
          <a:p>
            <a:pPr marL="285750" indent="-285750">
              <a:buFont typeface="Wingdings" panose="05000000000000000000" pitchFamily="2" charset="2"/>
              <a:buChar char="q"/>
            </a:pPr>
            <a:r>
              <a:rPr lang="tr-TR" dirty="0" smtClean="0"/>
              <a:t>Kırıcı</a:t>
            </a:r>
          </a:p>
          <a:p>
            <a:pPr marL="285750" indent="-285750">
              <a:buFont typeface="Wingdings" panose="05000000000000000000" pitchFamily="2" charset="2"/>
              <a:buChar char="q"/>
            </a:pPr>
            <a:endParaRPr lang="tr-TR" dirty="0"/>
          </a:p>
          <a:p>
            <a:pPr marL="285750" indent="-285750">
              <a:buFont typeface="Wingdings" panose="05000000000000000000" pitchFamily="2" charset="2"/>
              <a:buChar char="q"/>
            </a:pPr>
            <a:r>
              <a:rPr lang="tr-TR" dirty="0" smtClean="0"/>
              <a:t>Alaycı</a:t>
            </a:r>
          </a:p>
          <a:p>
            <a:pPr marL="285750" indent="-285750">
              <a:buFont typeface="Wingdings" panose="05000000000000000000" pitchFamily="2" charset="2"/>
              <a:buChar char="q"/>
            </a:pPr>
            <a:endParaRPr lang="tr-TR" dirty="0"/>
          </a:p>
          <a:p>
            <a:pPr marL="285750" indent="-285750">
              <a:buFont typeface="Wingdings" panose="05000000000000000000" pitchFamily="2" charset="2"/>
              <a:buChar char="q"/>
            </a:pPr>
            <a:r>
              <a:rPr lang="tr-TR" dirty="0" smtClean="0"/>
              <a:t>Olumsuz</a:t>
            </a:r>
          </a:p>
          <a:p>
            <a:pPr marL="285750" indent="-285750">
              <a:buFont typeface="Wingdings" panose="05000000000000000000" pitchFamily="2" charset="2"/>
              <a:buChar char="q"/>
            </a:pPr>
            <a:endParaRPr lang="tr-TR" dirty="0"/>
          </a:p>
          <a:p>
            <a:pPr marL="285750" indent="-285750">
              <a:buFont typeface="Wingdings" panose="05000000000000000000" pitchFamily="2" charset="2"/>
              <a:buChar char="q"/>
            </a:pPr>
            <a:r>
              <a:rPr lang="tr-TR" dirty="0" smtClean="0"/>
              <a:t>İletişim türüdür</a:t>
            </a:r>
            <a:endParaRPr lang="tr-TR" dirty="0"/>
          </a:p>
        </p:txBody>
      </p:sp>
    </p:spTree>
    <p:extLst>
      <p:ext uri="{BB962C8B-B14F-4D97-AF65-F5344CB8AC3E}">
        <p14:creationId xmlns:p14="http://schemas.microsoft.com/office/powerpoint/2010/main" val="39621205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10000"/>
          </a:bodyPr>
          <a:lstStyle/>
          <a:p>
            <a:r>
              <a:rPr lang="tr-TR" dirty="0"/>
              <a:t>Saygı gösterin</a:t>
            </a:r>
          </a:p>
          <a:p>
            <a:r>
              <a:rPr lang="tr-TR" dirty="0"/>
              <a:t>Karşınızdaki kişiye </a:t>
            </a:r>
            <a:r>
              <a:rPr lang="tr-TR" dirty="0" err="1"/>
              <a:t>empatik</a:t>
            </a:r>
            <a:r>
              <a:rPr lang="tr-TR" dirty="0"/>
              <a:t> yaklaşın</a:t>
            </a:r>
          </a:p>
          <a:p>
            <a:r>
              <a:rPr lang="tr-TR" dirty="0"/>
              <a:t>Etkin dinleyin</a:t>
            </a:r>
          </a:p>
          <a:p>
            <a:r>
              <a:rPr lang="tr-TR" dirty="0"/>
              <a:t>Somut konuşun</a:t>
            </a:r>
          </a:p>
          <a:p>
            <a:r>
              <a:rPr lang="tr-TR" dirty="0"/>
              <a:t>Uygun bir şekilde kendinizi açın</a:t>
            </a:r>
          </a:p>
          <a:p>
            <a:r>
              <a:rPr lang="tr-TR" dirty="0"/>
              <a:t>Ben dili kullanın</a:t>
            </a:r>
          </a:p>
          <a:p>
            <a:r>
              <a:rPr lang="tr-TR" dirty="0"/>
              <a:t>Tam ve tek mesaj yollayın</a:t>
            </a:r>
          </a:p>
          <a:p>
            <a:r>
              <a:rPr lang="tr-TR" dirty="0" err="1"/>
              <a:t>Empatik</a:t>
            </a:r>
            <a:r>
              <a:rPr lang="tr-TR" dirty="0"/>
              <a:t> bir şekilde </a:t>
            </a:r>
            <a:r>
              <a:rPr lang="tr-TR" dirty="0" err="1"/>
              <a:t>güvengen</a:t>
            </a:r>
            <a:r>
              <a:rPr lang="tr-TR" dirty="0"/>
              <a:t> davranın</a:t>
            </a:r>
          </a:p>
          <a:p>
            <a:r>
              <a:rPr lang="tr-TR" dirty="0"/>
              <a:t>Saygı temelinde saydam olun</a:t>
            </a:r>
          </a:p>
          <a:p>
            <a:r>
              <a:rPr lang="tr-TR" dirty="0"/>
              <a:t>Sözel olmayan davranışlarla sözel davranışlarınız uyumlu olsun.</a:t>
            </a:r>
          </a:p>
          <a:p>
            <a:endParaRPr lang="tr-TR" dirty="0"/>
          </a:p>
        </p:txBody>
      </p:sp>
      <p:sp>
        <p:nvSpPr>
          <p:cNvPr id="2" name="Başlık 1"/>
          <p:cNvSpPr>
            <a:spLocks noGrp="1"/>
          </p:cNvSpPr>
          <p:nvPr>
            <p:ph type="title"/>
          </p:nvPr>
        </p:nvSpPr>
        <p:spPr/>
        <p:txBody>
          <a:bodyPr>
            <a:normAutofit fontScale="90000"/>
          </a:bodyPr>
          <a:lstStyle/>
          <a:p>
            <a:r>
              <a:rPr lang="tr-TR" dirty="0" smtClean="0"/>
              <a:t>SAĞLIKLI İLETİŞİM İÇİN ÖNERİLER</a:t>
            </a:r>
            <a:endParaRPr lang="tr-TR" dirty="0"/>
          </a:p>
        </p:txBody>
      </p:sp>
    </p:spTree>
    <p:extLst>
      <p:ext uri="{BB962C8B-B14F-4D97-AF65-F5344CB8AC3E}">
        <p14:creationId xmlns:p14="http://schemas.microsoft.com/office/powerpoint/2010/main" val="8561877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1772816"/>
            <a:ext cx="6912768" cy="3292896"/>
          </a:xfrm>
        </p:spPr>
      </p:pic>
      <p:sp>
        <p:nvSpPr>
          <p:cNvPr id="2" name="Başlık 1"/>
          <p:cNvSpPr>
            <a:spLocks noGrp="1"/>
          </p:cNvSpPr>
          <p:nvPr>
            <p:ph type="title"/>
          </p:nvPr>
        </p:nvSpPr>
        <p:spPr/>
        <p:txBody>
          <a:bodyPr>
            <a:normAutofit/>
          </a:bodyPr>
          <a:lstStyle/>
          <a:p>
            <a:pPr algn="ctr"/>
            <a:r>
              <a:rPr lang="tr-TR" sz="4000" dirty="0" smtClean="0"/>
              <a:t>DİNLEDİĞİNİZ  İÇİN</a:t>
            </a:r>
            <a:endParaRPr lang="tr-TR" sz="4000" dirty="0"/>
          </a:p>
        </p:txBody>
      </p:sp>
    </p:spTree>
    <p:extLst>
      <p:ext uri="{BB962C8B-B14F-4D97-AF65-F5344CB8AC3E}">
        <p14:creationId xmlns:p14="http://schemas.microsoft.com/office/powerpoint/2010/main" val="1248407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88734"/>
            <a:ext cx="8229600" cy="4110770"/>
          </a:xfrm>
        </p:spPr>
      </p:pic>
      <p:sp>
        <p:nvSpPr>
          <p:cNvPr id="2" name="Başlık 1"/>
          <p:cNvSpPr>
            <a:spLocks noGrp="1"/>
          </p:cNvSpPr>
          <p:nvPr>
            <p:ph type="title"/>
          </p:nvPr>
        </p:nvSpPr>
        <p:spPr/>
        <p:txBody>
          <a:bodyPr>
            <a:normAutofit/>
          </a:bodyPr>
          <a:lstStyle/>
          <a:p>
            <a:pPr algn="ctr"/>
            <a:r>
              <a:rPr lang="tr-TR" sz="4000" dirty="0" smtClean="0"/>
              <a:t>İLETİŞİMİN ÖĞELERİ</a:t>
            </a:r>
            <a:endParaRPr lang="tr-TR" sz="4000" dirty="0"/>
          </a:p>
        </p:txBody>
      </p:sp>
    </p:spTree>
    <p:extLst>
      <p:ext uri="{BB962C8B-B14F-4D97-AF65-F5344CB8AC3E}">
        <p14:creationId xmlns:p14="http://schemas.microsoft.com/office/powerpoint/2010/main" val="42754957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2800" dirty="0"/>
              <a:t>bilgi</a:t>
            </a:r>
          </a:p>
          <a:p>
            <a:r>
              <a:rPr lang="tr-TR" sz="2800" dirty="0" smtClean="0"/>
              <a:t>ikna</a:t>
            </a:r>
            <a:endParaRPr lang="tr-TR" sz="2800" dirty="0"/>
          </a:p>
          <a:p>
            <a:r>
              <a:rPr lang="tr-TR" sz="2800" dirty="0" smtClean="0"/>
              <a:t>yönetim</a:t>
            </a:r>
            <a:endParaRPr lang="tr-TR" sz="2800" dirty="0"/>
          </a:p>
          <a:p>
            <a:r>
              <a:rPr lang="tr-TR" sz="2800" dirty="0" smtClean="0"/>
              <a:t>paylaşım</a:t>
            </a:r>
            <a:endParaRPr lang="tr-TR" sz="2800" dirty="0"/>
          </a:p>
          <a:p>
            <a:r>
              <a:rPr lang="tr-TR" sz="2800" dirty="0" smtClean="0"/>
              <a:t>farklılıkları </a:t>
            </a:r>
            <a:r>
              <a:rPr lang="tr-TR" sz="2800" dirty="0"/>
              <a:t>paylaşım</a:t>
            </a:r>
          </a:p>
          <a:p>
            <a:r>
              <a:rPr lang="tr-TR" sz="2800" dirty="0" smtClean="0"/>
              <a:t>eğlence</a:t>
            </a:r>
            <a:endParaRPr lang="tr-TR" sz="2800" dirty="0"/>
          </a:p>
          <a:p>
            <a:r>
              <a:rPr lang="tr-TR" sz="2800" dirty="0" smtClean="0"/>
              <a:t>değişim</a:t>
            </a:r>
            <a:endParaRPr lang="tr-TR" sz="2800" dirty="0"/>
          </a:p>
          <a:p>
            <a:r>
              <a:rPr lang="tr-TR" sz="2800" dirty="0" smtClean="0"/>
              <a:t>problem </a:t>
            </a:r>
            <a:r>
              <a:rPr lang="tr-TR" sz="2800" dirty="0"/>
              <a:t>çözme</a:t>
            </a:r>
          </a:p>
          <a:p>
            <a:r>
              <a:rPr lang="tr-TR" sz="2800" dirty="0" smtClean="0"/>
              <a:t>işbirliği </a:t>
            </a:r>
            <a:r>
              <a:rPr lang="tr-TR" sz="2800" dirty="0"/>
              <a:t>vb.</a:t>
            </a:r>
          </a:p>
        </p:txBody>
      </p:sp>
      <p:sp>
        <p:nvSpPr>
          <p:cNvPr id="2" name="Başlık 1"/>
          <p:cNvSpPr>
            <a:spLocks noGrp="1"/>
          </p:cNvSpPr>
          <p:nvPr>
            <p:ph type="title"/>
          </p:nvPr>
        </p:nvSpPr>
        <p:spPr/>
        <p:txBody>
          <a:bodyPr/>
          <a:lstStyle/>
          <a:p>
            <a:r>
              <a:rPr lang="tr-TR" dirty="0" smtClean="0"/>
              <a:t>NEDEN İLETİŞİM KURARIZ?</a:t>
            </a:r>
            <a:endParaRPr lang="tr-TR" dirty="0"/>
          </a:p>
        </p:txBody>
      </p:sp>
    </p:spTree>
    <p:extLst>
      <p:ext uri="{BB962C8B-B14F-4D97-AF65-F5344CB8AC3E}">
        <p14:creationId xmlns:p14="http://schemas.microsoft.com/office/powerpoint/2010/main" val="125311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dirty="0" smtClean="0"/>
              <a:t>Temelde</a:t>
            </a:r>
          </a:p>
          <a:p>
            <a:pPr marL="0" indent="0">
              <a:buNone/>
            </a:pPr>
            <a:endParaRPr lang="tr-TR" dirty="0"/>
          </a:p>
        </p:txBody>
      </p:sp>
      <p:sp>
        <p:nvSpPr>
          <p:cNvPr id="2" name="Başlık 1"/>
          <p:cNvSpPr>
            <a:spLocks noGrp="1"/>
          </p:cNvSpPr>
          <p:nvPr>
            <p:ph type="title"/>
          </p:nvPr>
        </p:nvSpPr>
        <p:spPr/>
        <p:txBody>
          <a:bodyPr/>
          <a:lstStyle/>
          <a:p>
            <a:r>
              <a:rPr lang="tr-TR" dirty="0" smtClean="0"/>
              <a:t>NEDEN İLETİŞİM KURARIZ?</a:t>
            </a:r>
            <a:endParaRPr lang="tr-TR" dirty="0"/>
          </a:p>
        </p:txBody>
      </p:sp>
      <p:sp>
        <p:nvSpPr>
          <p:cNvPr id="4" name="Dikdörtgen 3"/>
          <p:cNvSpPr/>
          <p:nvPr/>
        </p:nvSpPr>
        <p:spPr>
          <a:xfrm>
            <a:off x="357158" y="1928802"/>
            <a:ext cx="3244034" cy="38652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Sağ Ok 4"/>
          <p:cNvSpPr/>
          <p:nvPr/>
        </p:nvSpPr>
        <p:spPr>
          <a:xfrm>
            <a:off x="3929058" y="3000372"/>
            <a:ext cx="1512168" cy="11521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5500694" y="2500306"/>
            <a:ext cx="3078088" cy="23762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dirty="0"/>
          </a:p>
          <a:p>
            <a:endParaRPr lang="tr-TR" dirty="0"/>
          </a:p>
        </p:txBody>
      </p:sp>
      <p:sp>
        <p:nvSpPr>
          <p:cNvPr id="7" name="Metin kutusu 6"/>
          <p:cNvSpPr txBox="1"/>
          <p:nvPr/>
        </p:nvSpPr>
        <p:spPr>
          <a:xfrm>
            <a:off x="277542" y="2983463"/>
            <a:ext cx="3070322" cy="2246769"/>
          </a:xfrm>
          <a:prstGeom prst="rect">
            <a:avLst/>
          </a:prstGeom>
          <a:noFill/>
        </p:spPr>
        <p:txBody>
          <a:bodyPr wrap="square" rtlCol="0">
            <a:spAutoFit/>
          </a:bodyPr>
          <a:lstStyle/>
          <a:p>
            <a:pPr marL="342900" indent="-342900">
              <a:buFont typeface="Wingdings" panose="05000000000000000000" pitchFamily="2" charset="2"/>
              <a:buChar char="q"/>
            </a:pPr>
            <a:r>
              <a:rPr lang="tr-TR" sz="2800" dirty="0" smtClean="0"/>
              <a:t>Umursanmak</a:t>
            </a:r>
            <a:endParaRPr lang="tr-TR" sz="2800" dirty="0"/>
          </a:p>
          <a:p>
            <a:pPr marL="342900" indent="-342900">
              <a:buFont typeface="Wingdings" panose="05000000000000000000" pitchFamily="2" charset="2"/>
              <a:buChar char="q"/>
            </a:pPr>
            <a:r>
              <a:rPr lang="tr-TR" sz="2800" dirty="0" smtClean="0"/>
              <a:t>Kabul görmek</a:t>
            </a:r>
            <a:endParaRPr lang="tr-TR" sz="2800" dirty="0"/>
          </a:p>
          <a:p>
            <a:pPr marL="342900" indent="-342900">
              <a:buFont typeface="Wingdings" panose="05000000000000000000" pitchFamily="2" charset="2"/>
              <a:buChar char="q"/>
            </a:pPr>
            <a:r>
              <a:rPr lang="tr-TR" sz="2800" dirty="0" smtClean="0"/>
              <a:t>Değerli olmak</a:t>
            </a:r>
          </a:p>
          <a:p>
            <a:pPr marL="342900" indent="-342900">
              <a:buFont typeface="Wingdings" panose="05000000000000000000" pitchFamily="2" charset="2"/>
              <a:buChar char="q"/>
            </a:pPr>
            <a:r>
              <a:rPr lang="tr-TR" sz="2800" dirty="0" smtClean="0"/>
              <a:t>Yeterlilik</a:t>
            </a:r>
            <a:endParaRPr lang="tr-TR" sz="2800" dirty="0"/>
          </a:p>
          <a:p>
            <a:pPr marL="342900" indent="-342900">
              <a:buFont typeface="Wingdings" panose="05000000000000000000" pitchFamily="2" charset="2"/>
              <a:buChar char="q"/>
            </a:pPr>
            <a:r>
              <a:rPr lang="tr-TR" sz="2800" dirty="0" smtClean="0"/>
              <a:t>Sevilmek </a:t>
            </a:r>
            <a:r>
              <a:rPr lang="tr-TR" sz="2800" dirty="0" err="1"/>
              <a:t>vb</a:t>
            </a:r>
            <a:r>
              <a:rPr lang="tr-TR" sz="2400" dirty="0"/>
              <a:t>…</a:t>
            </a:r>
          </a:p>
        </p:txBody>
      </p:sp>
      <p:sp>
        <p:nvSpPr>
          <p:cNvPr id="8" name="Metin kutusu 7"/>
          <p:cNvSpPr txBox="1"/>
          <p:nvPr/>
        </p:nvSpPr>
        <p:spPr>
          <a:xfrm>
            <a:off x="5786446" y="3214686"/>
            <a:ext cx="2808312" cy="800219"/>
          </a:xfrm>
          <a:prstGeom prst="rect">
            <a:avLst/>
          </a:prstGeom>
          <a:noFill/>
        </p:spPr>
        <p:txBody>
          <a:bodyPr wrap="square" rtlCol="0">
            <a:spAutoFit/>
          </a:bodyPr>
          <a:lstStyle/>
          <a:p>
            <a:endParaRPr lang="tr-TR" dirty="0"/>
          </a:p>
          <a:p>
            <a:r>
              <a:rPr lang="tr-TR" sz="2800" b="1" dirty="0" smtClean="0"/>
              <a:t>Var olmak </a:t>
            </a:r>
            <a:r>
              <a:rPr lang="tr-TR" sz="2800" b="1" dirty="0"/>
              <a:t>için </a:t>
            </a:r>
            <a:endParaRPr lang="tr-TR" sz="2800" dirty="0"/>
          </a:p>
        </p:txBody>
      </p:sp>
    </p:spTree>
    <p:extLst>
      <p:ext uri="{BB962C8B-B14F-4D97-AF65-F5344CB8AC3E}">
        <p14:creationId xmlns:p14="http://schemas.microsoft.com/office/powerpoint/2010/main" val="663591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600200"/>
            <a:ext cx="8219256" cy="4873752"/>
          </a:xfrm>
        </p:spPr>
        <p:txBody>
          <a:bodyPr/>
          <a:lstStyle/>
          <a:p>
            <a:endParaRPr lang="tr-TR" dirty="0"/>
          </a:p>
        </p:txBody>
      </p:sp>
      <p:sp>
        <p:nvSpPr>
          <p:cNvPr id="2" name="Başlık 1"/>
          <p:cNvSpPr>
            <a:spLocks noGrp="1"/>
          </p:cNvSpPr>
          <p:nvPr>
            <p:ph type="title"/>
          </p:nvPr>
        </p:nvSpPr>
        <p:spPr/>
        <p:txBody>
          <a:bodyPr/>
          <a:lstStyle/>
          <a:p>
            <a:r>
              <a:rPr lang="tr-TR" dirty="0" smtClean="0"/>
              <a:t>NEDEN İLETİŞİM KURARIZ?</a:t>
            </a:r>
            <a:endParaRPr lang="tr-TR" dirty="0"/>
          </a:p>
        </p:txBody>
      </p:sp>
      <p:sp>
        <p:nvSpPr>
          <p:cNvPr id="5" name="Oval 4"/>
          <p:cNvSpPr/>
          <p:nvPr/>
        </p:nvSpPr>
        <p:spPr>
          <a:xfrm>
            <a:off x="539552" y="2996952"/>
            <a:ext cx="3024336" cy="23402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p:cNvSpPr txBox="1"/>
          <p:nvPr/>
        </p:nvSpPr>
        <p:spPr>
          <a:xfrm>
            <a:off x="1223628" y="3471430"/>
            <a:ext cx="1872208" cy="923330"/>
          </a:xfrm>
          <a:prstGeom prst="rect">
            <a:avLst/>
          </a:prstGeom>
          <a:noFill/>
        </p:spPr>
        <p:txBody>
          <a:bodyPr wrap="square" rtlCol="0">
            <a:spAutoFit/>
          </a:bodyPr>
          <a:lstStyle/>
          <a:p>
            <a:endParaRPr lang="tr-TR" dirty="0"/>
          </a:p>
          <a:p>
            <a:r>
              <a:rPr lang="tr-TR" sz="3600" b="1" dirty="0"/>
              <a:t>AMAÇ </a:t>
            </a:r>
            <a:endParaRPr lang="tr-TR" sz="3600" dirty="0"/>
          </a:p>
        </p:txBody>
      </p:sp>
      <p:sp>
        <p:nvSpPr>
          <p:cNvPr id="7" name="Sağ Ok 6"/>
          <p:cNvSpPr/>
          <p:nvPr/>
        </p:nvSpPr>
        <p:spPr>
          <a:xfrm>
            <a:off x="3923928" y="3471430"/>
            <a:ext cx="1944216" cy="1296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Yuvarlatılmış Dikdörtgen 7"/>
          <p:cNvSpPr/>
          <p:nvPr/>
        </p:nvSpPr>
        <p:spPr>
          <a:xfrm>
            <a:off x="6061937" y="3248980"/>
            <a:ext cx="2520280" cy="1656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Metin kutusu 9"/>
          <p:cNvSpPr txBox="1"/>
          <p:nvPr/>
        </p:nvSpPr>
        <p:spPr>
          <a:xfrm>
            <a:off x="6014817" y="3248980"/>
            <a:ext cx="2614520" cy="1015663"/>
          </a:xfrm>
          <a:prstGeom prst="rect">
            <a:avLst/>
          </a:prstGeom>
          <a:noFill/>
        </p:spPr>
        <p:txBody>
          <a:bodyPr wrap="square" rtlCol="0">
            <a:spAutoFit/>
          </a:bodyPr>
          <a:lstStyle/>
          <a:p>
            <a:endParaRPr lang="tr-TR" dirty="0"/>
          </a:p>
          <a:p>
            <a:endParaRPr lang="tr-TR" dirty="0"/>
          </a:p>
          <a:p>
            <a:r>
              <a:rPr lang="tr-TR" sz="2400" b="1" dirty="0"/>
              <a:t>ANLAŞILMAK </a:t>
            </a:r>
            <a:r>
              <a:rPr lang="tr-TR" b="1" dirty="0" smtClean="0"/>
              <a:t> </a:t>
            </a:r>
            <a:endParaRPr lang="tr-TR" dirty="0"/>
          </a:p>
        </p:txBody>
      </p:sp>
    </p:spTree>
    <p:extLst>
      <p:ext uri="{BB962C8B-B14F-4D97-AF65-F5344CB8AC3E}">
        <p14:creationId xmlns:p14="http://schemas.microsoft.com/office/powerpoint/2010/main" val="36093767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dirty="0"/>
              <a:t>İş hayatında</a:t>
            </a:r>
            <a:r>
              <a:rPr lang="tr-TR" b="1" dirty="0"/>
              <a:t> başarının </a:t>
            </a:r>
            <a:r>
              <a:rPr lang="tr-TR" dirty="0"/>
              <a:t>%85’i doğru iletişime </a:t>
            </a:r>
            <a:r>
              <a:rPr lang="tr-TR" dirty="0" smtClean="0"/>
              <a:t>dayanır</a:t>
            </a:r>
          </a:p>
          <a:p>
            <a:endParaRPr lang="tr-TR" dirty="0"/>
          </a:p>
          <a:p>
            <a:r>
              <a:rPr lang="tr-TR" dirty="0" smtClean="0"/>
              <a:t>İş </a:t>
            </a:r>
            <a:r>
              <a:rPr lang="tr-TR" dirty="0"/>
              <a:t>hayatında </a:t>
            </a:r>
            <a:r>
              <a:rPr lang="tr-TR" b="1" dirty="0"/>
              <a:t>kusurların </a:t>
            </a:r>
            <a:r>
              <a:rPr lang="tr-TR" dirty="0"/>
              <a:t>%75’i iletişim eksikliğinden kaynaklanır. </a:t>
            </a:r>
          </a:p>
          <a:p>
            <a:endParaRPr lang="tr-TR" dirty="0"/>
          </a:p>
          <a:p>
            <a:endParaRPr lang="tr-TR" dirty="0"/>
          </a:p>
          <a:p>
            <a:r>
              <a:rPr lang="tr-TR" dirty="0"/>
              <a:t>İş hayatında </a:t>
            </a:r>
            <a:r>
              <a:rPr lang="tr-TR" b="1" dirty="0"/>
              <a:t>kayıpların</a:t>
            </a:r>
            <a:r>
              <a:rPr lang="tr-TR" dirty="0"/>
              <a:t> %80’i kötü iletişim yüzündendir..</a:t>
            </a:r>
          </a:p>
        </p:txBody>
      </p:sp>
      <p:sp>
        <p:nvSpPr>
          <p:cNvPr id="2" name="Başlık 1"/>
          <p:cNvSpPr>
            <a:spLocks noGrp="1"/>
          </p:cNvSpPr>
          <p:nvPr>
            <p:ph type="title"/>
          </p:nvPr>
        </p:nvSpPr>
        <p:spPr/>
        <p:txBody>
          <a:bodyPr>
            <a:normAutofit fontScale="90000"/>
          </a:bodyPr>
          <a:lstStyle/>
          <a:p>
            <a:r>
              <a:rPr lang="tr-TR" dirty="0"/>
              <a:t/>
            </a:r>
            <a:br>
              <a:rPr lang="tr-TR" dirty="0"/>
            </a:br>
            <a:r>
              <a:rPr lang="tr-TR" b="1" dirty="0"/>
              <a:t>İletişim </a:t>
            </a:r>
            <a:endParaRPr lang="tr-TR" dirty="0"/>
          </a:p>
        </p:txBody>
      </p:sp>
    </p:spTree>
    <p:extLst>
      <p:ext uri="{BB962C8B-B14F-4D97-AF65-F5344CB8AC3E}">
        <p14:creationId xmlns:p14="http://schemas.microsoft.com/office/powerpoint/2010/main" val="19258874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411</TotalTime>
  <Words>1082</Words>
  <Application>Microsoft Office PowerPoint</Application>
  <PresentationFormat>Ekran Gösterisi (4:3)</PresentationFormat>
  <Paragraphs>215</Paragraphs>
  <Slides>46</Slides>
  <Notes>1</Notes>
  <HiddenSlides>0</HiddenSlides>
  <MMClips>0</MMClips>
  <ScaleCrop>false</ScaleCrop>
  <HeadingPairs>
    <vt:vector size="4" baseType="variant">
      <vt:variant>
        <vt:lpstr>Tema</vt:lpstr>
      </vt:variant>
      <vt:variant>
        <vt:i4>1</vt:i4>
      </vt:variant>
      <vt:variant>
        <vt:lpstr>Slayt Başlıkları</vt:lpstr>
      </vt:variant>
      <vt:variant>
        <vt:i4>46</vt:i4>
      </vt:variant>
    </vt:vector>
  </HeadingPairs>
  <TitlesOfParts>
    <vt:vector size="47" baseType="lpstr">
      <vt:lpstr>Kalabalık</vt:lpstr>
      <vt:lpstr>İLETİŞİM BECERİLERİ</vt:lpstr>
      <vt:lpstr>İLETİŞİM NEDİR ?</vt:lpstr>
      <vt:lpstr>PowerPoint Sunusu</vt:lpstr>
      <vt:lpstr>PowerPoint Sunusu</vt:lpstr>
      <vt:lpstr>İLETİŞİMİN ÖĞELERİ</vt:lpstr>
      <vt:lpstr>NEDEN İLETİŞİM KURARIZ?</vt:lpstr>
      <vt:lpstr>NEDEN İLETİŞİM KURARIZ?</vt:lpstr>
      <vt:lpstr>NEDEN İLETİŞİM KURARIZ?</vt:lpstr>
      <vt:lpstr> İletişim </vt:lpstr>
      <vt:lpstr>İLETİŞİM ÇEŞİTLERİ</vt:lpstr>
      <vt:lpstr>SÖZLÜ İLETİŞİM</vt:lpstr>
      <vt:lpstr>SÖZSÜZ İLETİŞİM</vt:lpstr>
      <vt:lpstr>Sözsüz iletişim</vt:lpstr>
      <vt:lpstr>BEDEN DİLİ ÖĞELERİ</vt:lpstr>
      <vt:lpstr>PowerPoint Sunusu</vt:lpstr>
      <vt:lpstr>İletişimde alan</vt:lpstr>
      <vt:lpstr>PowerPoint Sunusu</vt:lpstr>
      <vt:lpstr>OLUMLU İZLENİM YARATACAK BEDEN DİLİ ÖZELLİKLERİ </vt:lpstr>
      <vt:lpstr>PowerPoint Sunusu</vt:lpstr>
      <vt:lpstr>PowerPoint Sunusu</vt:lpstr>
      <vt:lpstr>PowerPoint Sunusu</vt:lpstr>
      <vt:lpstr>PowerPoint Sunusu</vt:lpstr>
      <vt:lpstr>İletişim engelleri </vt:lpstr>
      <vt:lpstr>     ETKİLİ İLETİŞİM BECERİLERİ </vt:lpstr>
      <vt:lpstr>PowerPoint Sunusu</vt:lpstr>
      <vt:lpstr>PowerPoint Sunusu</vt:lpstr>
      <vt:lpstr>PowerPoint Sunusu</vt:lpstr>
      <vt:lpstr>PowerPoint Sunusu</vt:lpstr>
      <vt:lpstr>PowerPoint Sunusu</vt:lpstr>
      <vt:lpstr>PowerPoint Sunusu</vt:lpstr>
      <vt:lpstr>PowerPoint Sunusu</vt:lpstr>
      <vt:lpstr>3-EMPATİ </vt:lpstr>
      <vt:lpstr>PowerPoint Sunusu</vt:lpstr>
      <vt:lpstr>PowerPoint Sunusu</vt:lpstr>
      <vt:lpstr>EMPATİ KURMANIN AVANTAJLARI</vt:lpstr>
      <vt:lpstr>             SEMPATİ</vt:lpstr>
      <vt:lpstr>PowerPoint Sunusu</vt:lpstr>
      <vt:lpstr>4-BEN DİLİ KULLANMAK</vt:lpstr>
      <vt:lpstr>PowerPoint Sunusu</vt:lpstr>
      <vt:lpstr>PowerPoint Sunusu</vt:lpstr>
      <vt:lpstr>BEN DİLİ ÖRNEKLERİ</vt:lpstr>
      <vt:lpstr>SEN DİLİ</vt:lpstr>
      <vt:lpstr>SEN DİLİ ÖRNEKLERİ</vt:lpstr>
      <vt:lpstr>PowerPoint Sunusu</vt:lpstr>
      <vt:lpstr>SAĞLIKLI İLETİŞİM İÇİN ÖNERİLER</vt:lpstr>
      <vt:lpstr>DİNLEDİĞİNİZ  İÇİN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ETKİLİ İLETİŞİM</dc:title>
  <dc:creator>taşkın</dc:creator>
  <cp:lastModifiedBy>samsung</cp:lastModifiedBy>
  <cp:revision>38</cp:revision>
  <dcterms:created xsi:type="dcterms:W3CDTF">2018-11-04T21:26:39Z</dcterms:created>
  <dcterms:modified xsi:type="dcterms:W3CDTF">2022-03-24T14:11:17Z</dcterms:modified>
</cp:coreProperties>
</file>