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2" r:id="rId26"/>
    <p:sldId id="281" r:id="rId27"/>
    <p:sldId id="285" r:id="rId28"/>
    <p:sldId id="283" r:id="rId29"/>
    <p:sldId id="284" r:id="rId30"/>
    <p:sldId id="287" r:id="rId31"/>
    <p:sldId id="286" r:id="rId32"/>
    <p:sldId id="288" r:id="rId33"/>
    <p:sldId id="289" r:id="rId34"/>
    <p:sldId id="290" r:id="rId35"/>
    <p:sldId id="291" r:id="rId36"/>
    <p:sldId id="292"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20.04.2022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20.04.2022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KAYIPTAN SONRA </a:t>
            </a:r>
            <a:r>
              <a:rPr lang="tr-TR" dirty="0" smtClean="0"/>
              <a:t>YAŞAM</a:t>
            </a:r>
            <a:r>
              <a:rPr lang="tr-TR" dirty="0" smtClean="0"/>
              <a:t/>
            </a:r>
            <a:br>
              <a:rPr lang="tr-TR" dirty="0" smtClean="0"/>
            </a:br>
            <a:endParaRPr lang="tr-TR" dirty="0"/>
          </a:p>
        </p:txBody>
      </p:sp>
      <p:sp>
        <p:nvSpPr>
          <p:cNvPr id="3" name="2 İçerik Yer Tutucusu"/>
          <p:cNvSpPr>
            <a:spLocks noGrp="1"/>
          </p:cNvSpPr>
          <p:nvPr>
            <p:ph idx="1"/>
          </p:nvPr>
        </p:nvSpPr>
        <p:spPr>
          <a:xfrm>
            <a:off x="395536" y="1412776"/>
            <a:ext cx="8291264" cy="4911824"/>
          </a:xfrm>
        </p:spPr>
        <p:txBody>
          <a:bodyPr>
            <a:normAutofit fontScale="85000" lnSpcReduction="20000"/>
          </a:bodyPr>
          <a:lstStyle/>
          <a:p>
            <a:pPr lvl="1"/>
            <a:r>
              <a:rPr lang="tr-TR" b="1" i="1" dirty="0" smtClean="0"/>
              <a:t>‘’İnsanlar bir şeyi kolay kolay bırakmazlar.’’</a:t>
            </a:r>
            <a:endParaRPr lang="tr-TR" dirty="0" smtClean="0"/>
          </a:p>
          <a:p>
            <a:endParaRPr lang="tr-TR" b="1" i="1" dirty="0" smtClean="0"/>
          </a:p>
          <a:p>
            <a:r>
              <a:rPr lang="tr-TR" b="1" i="1" dirty="0" smtClean="0">
                <a:latin typeface="+mj-lt"/>
              </a:rPr>
              <a:t>Yas </a:t>
            </a:r>
            <a:r>
              <a:rPr lang="tr-TR" b="1" i="1" dirty="0" smtClean="0">
                <a:latin typeface="+mj-lt"/>
              </a:rPr>
              <a:t>tutma:</a:t>
            </a:r>
            <a:r>
              <a:rPr lang="tr-TR" dirty="0" smtClean="0">
                <a:latin typeface="+mj-lt"/>
              </a:rPr>
              <a:t> herhangi bir kayıp ya da değişikliğe verdiğimiz psikolojik bir yanıt, iç dünyamız ile gerçeklik arasında uyum sağlayabilmek için yaptığımız bir uzlaşmadır</a:t>
            </a:r>
            <a:r>
              <a:rPr lang="tr-TR" dirty="0" smtClean="0">
                <a:latin typeface="+mj-lt"/>
              </a:rPr>
              <a:t>.</a:t>
            </a:r>
          </a:p>
          <a:p>
            <a:endParaRPr lang="tr-TR" dirty="0" smtClean="0">
              <a:latin typeface="+mj-lt"/>
            </a:endParaRPr>
          </a:p>
          <a:p>
            <a:r>
              <a:rPr lang="tr-TR" dirty="0" smtClean="0">
                <a:latin typeface="+mj-lt"/>
              </a:rPr>
              <a:t>Yası tam olarak tutamamış olan kayıplar, yani uyum sağlayamadığımız değişiklikler yaşamımıza gölge düşürür, enerjimizi yutar ve bağlantı kurma yeteneğimizi bozar</a:t>
            </a:r>
            <a:r>
              <a:rPr lang="tr-TR" dirty="0" smtClean="0">
                <a:latin typeface="+mj-lt"/>
              </a:rPr>
              <a:t>.</a:t>
            </a:r>
          </a:p>
          <a:p>
            <a:pPr>
              <a:buNone/>
            </a:pPr>
            <a:endParaRPr lang="tr-TR" dirty="0" smtClean="0">
              <a:latin typeface="+mj-lt"/>
            </a:endParaRPr>
          </a:p>
          <a:p>
            <a:r>
              <a:rPr lang="tr-TR" dirty="0" smtClean="0">
                <a:latin typeface="+mj-lt"/>
              </a:rPr>
              <a:t>Yas tutamayan kişiler, uzun süreli sevgi bağlarını da sağlıklı biçimde sürdüremeyebilir. Bağlarına ya sıkıca tutunurlar ya da yeterince sıkı tutunamazlar. Örneğin: kayıplara karşı duyarlı hale gelmiş biri, uzun vedalaşmalara gereksinim duyar ve kendini güvenceye almak için randevularından önce mutlaka telefon eder.</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836712"/>
            <a:ext cx="8363272" cy="5487888"/>
          </a:xfrm>
        </p:spPr>
        <p:txBody>
          <a:bodyPr>
            <a:normAutofit/>
          </a:bodyPr>
          <a:lstStyle/>
          <a:p>
            <a:pPr>
              <a:buNone/>
            </a:pPr>
            <a:r>
              <a:rPr lang="tr-TR" b="1" dirty="0" smtClean="0"/>
              <a:t>        KEDERLİ KRİZ DÖNEMİNDE RÜYALAR</a:t>
            </a:r>
          </a:p>
          <a:p>
            <a:pPr>
              <a:buNone/>
            </a:pPr>
            <a:endParaRPr lang="tr-TR" dirty="0" smtClean="0"/>
          </a:p>
          <a:p>
            <a:r>
              <a:rPr lang="tr-TR" dirty="0" smtClean="0"/>
              <a:t>Rüyalar</a:t>
            </a:r>
            <a:r>
              <a:rPr lang="tr-TR" dirty="0" smtClean="0"/>
              <a:t>, bilinçdışımızla bağlantı kurar, arzularımızı yerine getirmemize yardım eder, sorunlarımız üzerinde çalışır ve uyanık yaşamımızda kabul edilemez saydığımız düşünceleri dile getirirler. Bu nedenle kederli kriz dönemindeki rüyalarımızın öyküleri, ölümü kabullenmeyle ilgili uyanık yaşamdaki çatışmayı yansıtır. Bu dönemdeki bazı rüyalar tamamıyla yadsımadır.</a:t>
            </a:r>
          </a:p>
          <a:p>
            <a:pPr lvl="1"/>
            <a:r>
              <a:rPr lang="tr-TR" b="1" i="1" dirty="0" smtClean="0"/>
              <a:t>Peter kanser nedeniyle ölen babasının mezarından kalkarak yatıp durmaktan ve ölü olmaktan sıkıldığını görmüştü.</a:t>
            </a:r>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836712"/>
            <a:ext cx="8291264" cy="5487888"/>
          </a:xfrm>
        </p:spPr>
        <p:txBody>
          <a:bodyPr>
            <a:normAutofit/>
          </a:bodyPr>
          <a:lstStyle/>
          <a:p>
            <a:r>
              <a:rPr lang="tr-TR" dirty="0" smtClean="0"/>
              <a:t>Ölen olan kişinin ölü ve diri olarak görüldüğü rüyalarda, bölme belirgindir. Kaybın bilincine varmaya eşlik eden öfkeyi hissetmeye başladığımızda, bu öfke rüyalarda da karşımıza çıkar. Öfkeli rüyalar, tıpkı uyanık yaşamdaki öfke gibi, yas tutan kişinin ölümün bilincine varmasına yardım eder</a:t>
            </a:r>
            <a:r>
              <a:rPr lang="tr-TR" dirty="0" smtClean="0"/>
              <a:t>.</a:t>
            </a:r>
          </a:p>
          <a:p>
            <a:endParaRPr lang="tr-TR" dirty="0" smtClean="0"/>
          </a:p>
          <a:p>
            <a:pPr lvl="1"/>
            <a:r>
              <a:rPr lang="tr-TR" b="1" i="1" dirty="0" smtClean="0"/>
              <a:t>Bir kadın kocasının ölümünden birkaç ay sonra kocasının onu tokatladığı bir rüya görmüştü</a:t>
            </a:r>
            <a:r>
              <a:rPr lang="tr-TR" b="1" i="1" dirty="0" smtClean="0"/>
              <a:t>.</a:t>
            </a:r>
          </a:p>
          <a:p>
            <a:pPr lvl="1">
              <a:buNone/>
            </a:pPr>
            <a:endParaRPr lang="tr-TR" dirty="0" smtClean="0"/>
          </a:p>
          <a:p>
            <a:r>
              <a:rPr lang="tr-TR" dirty="0" smtClean="0"/>
              <a:t>Bazı rüyalar hoş olmasalar da ölümün onaylanması yolundaki girişimlerdir ve ölüm kabullendikten sonra genellikle tekrarlanmaz.</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836712"/>
            <a:ext cx="8291264" cy="5487888"/>
          </a:xfrm>
        </p:spPr>
        <p:txBody>
          <a:bodyPr>
            <a:normAutofit/>
          </a:bodyPr>
          <a:lstStyle/>
          <a:p>
            <a:r>
              <a:rPr lang="tr-TR" b="1" dirty="0" smtClean="0"/>
              <a:t>YAS İŞİ : </a:t>
            </a:r>
            <a:r>
              <a:rPr lang="tr-TR" dirty="0" smtClean="0"/>
              <a:t>bir ölümü kabullendikten sonra yaşamamıza devam etmek isteriz. Acının ortadan kalkmasını ve kendimizi yeniden yaşamaya katmayı arzularız ama kaybettiğimiz kişinin duygusal varlığı kafamızın içinde dolaşıp durur. Bizi onunla yeni ve daha uygun ir ilişki düzenlemeye zorlar. İşte bu uzlaşma dönemi ‘’yas işi’’ olarak adlandırılır. </a:t>
            </a:r>
          </a:p>
          <a:p>
            <a:endParaRPr lang="tr-TR" dirty="0" smtClean="0"/>
          </a:p>
          <a:p>
            <a:r>
              <a:rPr lang="tr-TR" dirty="0" smtClean="0"/>
              <a:t>Başarılı </a:t>
            </a:r>
            <a:r>
              <a:rPr lang="tr-TR" dirty="0" smtClean="0"/>
              <a:t>bir yas için gerekli iki bileşen vardır. Birincisi, ilişkimizi bizim için ne anlama geldiğini değerlendirmek üzere yeniden gözden geçirmek, ikincisi ise onu geleceği olmayan bir hatıraya dönüştürmektir.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620688"/>
            <a:ext cx="8363272" cy="5703912"/>
          </a:xfrm>
        </p:spPr>
        <p:txBody>
          <a:bodyPr>
            <a:normAutofit fontScale="85000" lnSpcReduction="20000"/>
          </a:bodyPr>
          <a:lstStyle/>
          <a:p>
            <a:pPr>
              <a:buNone/>
            </a:pPr>
            <a:r>
              <a:rPr lang="tr-TR" b="1" dirty="0" smtClean="0"/>
              <a:t>                                       PSİŞİK EŞLER</a:t>
            </a:r>
          </a:p>
          <a:p>
            <a:pPr>
              <a:buNone/>
            </a:pPr>
            <a:endParaRPr lang="tr-TR" dirty="0" smtClean="0"/>
          </a:p>
          <a:p>
            <a:r>
              <a:rPr lang="tr-TR" dirty="0" smtClean="0"/>
              <a:t>Terk edilmiş olmamız, bizi terk eden kişiyle ilgilenmekten vazgeçmemiz anlamına gelmez. Onun duygusal varlığına yanıt vererek ilişkimizin sürmesini sağlarız. Bu durumu psişik eş olarak adlandırıyorum</a:t>
            </a:r>
            <a:r>
              <a:rPr lang="tr-TR" dirty="0" smtClean="0"/>
              <a:t>.</a:t>
            </a:r>
          </a:p>
          <a:p>
            <a:endParaRPr lang="tr-TR" dirty="0" smtClean="0"/>
          </a:p>
          <a:p>
            <a:r>
              <a:rPr lang="tr-TR" dirty="0" smtClean="0"/>
              <a:t>Psişik eşler, ilişkinin bizim yaşadığımız biçimiyle psikolojik gerçeğini simgeler. Psişik eşler barındırabilme yetisi, yaklaşık olarak 2 yaşında belirir. Psikanalistler bu kritik beceriye ‘’ nesne sürekliliği’’ adını verir. Nesne sürekliliği, çocuğa zihninde bir dizi karakteri tutabilmesini ve tek başına kaldığı zamanlara katlanabilmesini sağlar. </a:t>
            </a:r>
            <a:endParaRPr lang="tr-TR" dirty="0" smtClean="0"/>
          </a:p>
          <a:p>
            <a:pPr>
              <a:buNone/>
            </a:pPr>
            <a:endParaRPr lang="tr-TR" dirty="0" smtClean="0"/>
          </a:p>
          <a:p>
            <a:r>
              <a:rPr lang="tr-TR" dirty="0" smtClean="0"/>
              <a:t>Her şey nasıl gitmişse, öylece kabullenmeyi sağlayabilmek için yeniden gözden geçirilen nesne, bu öğeleri soğukkanlılıkla değerlendirmenin bir yolunu bulmak zorundadır. Psişik eş ne kadar zorlayıcıysa yeniden gözden geçirme de o derece karmaşık ve yeniden birleşme arzusu da o kadar acı verici olur.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836712"/>
            <a:ext cx="8363272" cy="5487888"/>
          </a:xfrm>
        </p:spPr>
        <p:txBody>
          <a:bodyPr>
            <a:normAutofit fontScale="92500" lnSpcReduction="10000"/>
          </a:bodyPr>
          <a:lstStyle/>
          <a:p>
            <a:pPr>
              <a:buNone/>
            </a:pPr>
            <a:r>
              <a:rPr lang="tr-TR" b="1" dirty="0" smtClean="0"/>
              <a:t>         YAS </a:t>
            </a:r>
            <a:r>
              <a:rPr lang="tr-TR" b="1" dirty="0" smtClean="0"/>
              <a:t>İŞİNİN GEREKTİRDİKLERİ</a:t>
            </a:r>
            <a:endParaRPr lang="tr-TR" dirty="0" smtClean="0"/>
          </a:p>
          <a:p>
            <a:r>
              <a:rPr lang="tr-TR" dirty="0" smtClean="0"/>
              <a:t>Ayrılıklar sağlıklı olmamışsa, yas işi çok daha yavaş gider. Güncel kayıplarla barış yapabilmek için geçmişimizdeki yası tamamlanmamış kayıplarımızla yüzleşmeye zorlanırız</a:t>
            </a:r>
            <a:r>
              <a:rPr lang="tr-TR" dirty="0" smtClean="0"/>
              <a:t>.</a:t>
            </a:r>
          </a:p>
          <a:p>
            <a:endParaRPr lang="tr-TR" dirty="0" smtClean="0"/>
          </a:p>
          <a:p>
            <a:r>
              <a:rPr lang="tr-TR" dirty="0" smtClean="0"/>
              <a:t> </a:t>
            </a:r>
            <a:r>
              <a:rPr lang="tr-TR" dirty="0" smtClean="0"/>
              <a:t>Yas işi son derece yorucudur. Bilinçdışımızda tekrar tekrar gözden geçirmeler yaşarken geçmişin sürekli kuşatması altında kalırız. </a:t>
            </a:r>
            <a:endParaRPr lang="tr-TR" dirty="0" smtClean="0"/>
          </a:p>
          <a:p>
            <a:pPr>
              <a:buNone/>
            </a:pPr>
            <a:endParaRPr lang="tr-TR" dirty="0" smtClean="0"/>
          </a:p>
          <a:p>
            <a:r>
              <a:rPr lang="tr-TR" dirty="0" smtClean="0"/>
              <a:t>Dahası </a:t>
            </a:r>
            <a:r>
              <a:rPr lang="tr-TR" dirty="0" smtClean="0"/>
              <a:t>ilişkinin öğelerinin üzerinden geçtikçe tekrar tekrar kaçınılmaz yalnızlığımızla ve özlemimizle yüzleşmek zorunda kalırız. Bazen keder bizi tuhaf bir biçimde avutur. Çünkü keder, kaybettiğimizle aramızda en azından elle tutulur bir bağdır.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92696"/>
            <a:ext cx="8291264" cy="5631904"/>
          </a:xfrm>
        </p:spPr>
        <p:txBody>
          <a:bodyPr>
            <a:normAutofit fontScale="92500" lnSpcReduction="20000"/>
          </a:bodyPr>
          <a:lstStyle/>
          <a:p>
            <a:pPr>
              <a:buNone/>
            </a:pPr>
            <a:r>
              <a:rPr lang="tr-TR" b="1" dirty="0" smtClean="0"/>
              <a:t>            DIŞSAL </a:t>
            </a:r>
            <a:r>
              <a:rPr lang="tr-TR" b="1" dirty="0" smtClean="0"/>
              <a:t>YENİDEN YAŞAMA </a:t>
            </a:r>
            <a:r>
              <a:rPr lang="tr-TR" b="1" dirty="0" smtClean="0"/>
              <a:t>GEÇİRME</a:t>
            </a:r>
          </a:p>
          <a:p>
            <a:pPr>
              <a:buNone/>
            </a:pPr>
            <a:endParaRPr lang="tr-TR" dirty="0" smtClean="0"/>
          </a:p>
          <a:p>
            <a:r>
              <a:rPr lang="tr-TR" dirty="0" smtClean="0"/>
              <a:t>Ölüm ve boşanma sonrası yaşanan kayıplar arasındaki temek fark, eski eşe dünya gözüyle bakabilmektir. Bu durum hayal kurmayı ve ülküleştirmeyi kısıtlar, ayrılığın gerçek nedenlerinin göz önünde kalmasını sağlar.  Kişi isterse boşandığı eşini ya da ayrıldığı memleketini tekrar görebilir. Bu türden geri dönüşler, hayal ve ülküleştirmeyi kontrol altında tutar. Öte yandan sürgün edilmek bir ölüm gibi yaşanır</a:t>
            </a:r>
            <a:r>
              <a:rPr lang="tr-TR" dirty="0" smtClean="0"/>
              <a:t>.</a:t>
            </a:r>
          </a:p>
          <a:p>
            <a:pPr>
              <a:buNone/>
            </a:pPr>
            <a:endParaRPr lang="tr-TR" dirty="0" smtClean="0"/>
          </a:p>
          <a:p>
            <a:r>
              <a:rPr lang="tr-TR" dirty="0" smtClean="0"/>
              <a:t>Psikolojik karşı koyuşlarımız, sıklıkla ölen kişiye ait olan ya da onu hatırlatan nesnelere yansıtılır. Bir dulun, ölen eşinin dolabını temizlemesine ya da eczacıya artık ilaç hazırlamamasını söylemesine kadar haftalar ya da aylar geçebilir. Evi kapatmak, reçeteyi iptal etmek, giysileri dağıtmak ölümü onaylar.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92696"/>
            <a:ext cx="8291264" cy="5631904"/>
          </a:xfrm>
        </p:spPr>
        <p:txBody>
          <a:bodyPr>
            <a:normAutofit fontScale="92500" lnSpcReduction="10000"/>
          </a:bodyPr>
          <a:lstStyle/>
          <a:p>
            <a:pPr>
              <a:buNone/>
            </a:pPr>
            <a:r>
              <a:rPr lang="tr-TR" b="1" dirty="0" smtClean="0"/>
              <a:t>              YAS </a:t>
            </a:r>
            <a:r>
              <a:rPr lang="tr-TR" b="1" dirty="0" smtClean="0"/>
              <a:t>İŞİ SIRASINDA </a:t>
            </a:r>
            <a:r>
              <a:rPr lang="tr-TR" b="1" dirty="0" smtClean="0"/>
              <a:t>RÜYALAR</a:t>
            </a:r>
          </a:p>
          <a:p>
            <a:pPr>
              <a:buNone/>
            </a:pPr>
            <a:endParaRPr lang="tr-TR" dirty="0" smtClean="0"/>
          </a:p>
          <a:p>
            <a:r>
              <a:rPr lang="tr-TR" dirty="0" smtClean="0"/>
              <a:t>Rüyalar genel olarak geride bırakılmaya karşı duyulan öfke, yeniden birleşme arzusu, ilişkinin dinamiklerinin yeniden oynanması gibi yas işinin öğelerini içerir</a:t>
            </a:r>
            <a:r>
              <a:rPr lang="tr-TR" dirty="0" smtClean="0"/>
              <a:t>.</a:t>
            </a:r>
          </a:p>
          <a:p>
            <a:pPr>
              <a:buNone/>
            </a:pPr>
            <a:endParaRPr lang="tr-TR" dirty="0" smtClean="0"/>
          </a:p>
          <a:p>
            <a:r>
              <a:rPr lang="tr-TR" dirty="0" err="1" smtClean="0"/>
              <a:t>Anna</a:t>
            </a:r>
            <a:r>
              <a:rPr lang="tr-TR" dirty="0" smtClean="0"/>
              <a:t> Freud, yası tamamlama isteğimizle, bunu ölmüş kişiye ihanet olarak duyumsamamız nedeniyle ortaya çıkan suçluluk duygusu arasında sıkışıp kaldığımız noktada görülen rüyaları tanımlamıştır</a:t>
            </a:r>
            <a:r>
              <a:rPr lang="tr-TR" dirty="0" smtClean="0"/>
              <a:t>.</a:t>
            </a:r>
          </a:p>
          <a:p>
            <a:pPr>
              <a:buNone/>
            </a:pPr>
            <a:endParaRPr lang="tr-TR" dirty="0" smtClean="0"/>
          </a:p>
          <a:p>
            <a:r>
              <a:rPr lang="tr-TR" dirty="0" smtClean="0"/>
              <a:t> </a:t>
            </a:r>
            <a:r>
              <a:rPr lang="tr-TR" dirty="0" err="1" smtClean="0"/>
              <a:t>Anna</a:t>
            </a:r>
            <a:r>
              <a:rPr lang="tr-TR" dirty="0" smtClean="0"/>
              <a:t> </a:t>
            </a:r>
            <a:r>
              <a:rPr lang="tr-TR" dirty="0" err="1" smtClean="0"/>
              <a:t>freud’a</a:t>
            </a:r>
            <a:r>
              <a:rPr lang="tr-TR" dirty="0" smtClean="0"/>
              <a:t> göre bu rüyalarda, ölmüş kişi yalnızlık ve terk edilmişlikten yakınırken görülebilir. Bazen ölmüş kişi kılık değiştirmiş olur ama rüyayı görenin onu tanıması için çok çalışır.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704088"/>
            <a:ext cx="8147248" cy="780696"/>
          </a:xfrm>
        </p:spPr>
        <p:txBody>
          <a:bodyPr>
            <a:normAutofit fontScale="90000"/>
          </a:bodyPr>
          <a:lstStyle/>
          <a:p>
            <a:r>
              <a:rPr lang="tr-TR" b="1" dirty="0" smtClean="0"/>
              <a:t>ACIMASIZ ARMAĞANLAR</a:t>
            </a:r>
            <a:r>
              <a:rPr lang="tr-TR" dirty="0" smtClean="0"/>
              <a:t/>
            </a:r>
            <a:br>
              <a:rPr lang="tr-TR" dirty="0" smtClean="0"/>
            </a:br>
            <a:endParaRPr lang="tr-TR" dirty="0"/>
          </a:p>
        </p:txBody>
      </p:sp>
      <p:sp>
        <p:nvSpPr>
          <p:cNvPr id="3" name="2 İçerik Yer Tutucusu"/>
          <p:cNvSpPr>
            <a:spLocks noGrp="1"/>
          </p:cNvSpPr>
          <p:nvPr>
            <p:ph idx="1"/>
          </p:nvPr>
        </p:nvSpPr>
        <p:spPr>
          <a:xfrm>
            <a:off x="395536" y="1052736"/>
            <a:ext cx="8291264" cy="5271864"/>
          </a:xfrm>
        </p:spPr>
        <p:txBody>
          <a:bodyPr>
            <a:normAutofit fontScale="92500" lnSpcReduction="20000"/>
          </a:bodyPr>
          <a:lstStyle/>
          <a:p>
            <a:r>
              <a:rPr lang="tr-TR" dirty="0" smtClean="0"/>
              <a:t>Daha </a:t>
            </a:r>
            <a:r>
              <a:rPr lang="tr-TR" dirty="0" smtClean="0"/>
              <a:t>derin bir kavrayın ötesinde pratik olarak yasın sonuna ulaştığımızda, kaybettiğimiz ilişkiden gereksinim duyduğumuz bir şeyi kendimize mal ederiz ve bunu özdeşimler yaparak başarırız</a:t>
            </a:r>
            <a:r>
              <a:rPr lang="tr-TR" dirty="0" smtClean="0"/>
              <a:t>.</a:t>
            </a:r>
          </a:p>
          <a:p>
            <a:endParaRPr lang="tr-TR" dirty="0" smtClean="0"/>
          </a:p>
          <a:p>
            <a:r>
              <a:rPr lang="tr-TR" b="1" dirty="0" smtClean="0"/>
              <a:t>ÖZDEŞİM:</a:t>
            </a:r>
            <a:r>
              <a:rPr lang="tr-TR" dirty="0" smtClean="0"/>
              <a:t> sevdiğimiz kişinin sevdiğimiz ya da gereksinim duyduğumuz yönlerini taklit ederek yaşamımızda açılan gediği kapatmaya ve kendimizi sağlamlaştırmaya çalışırız. Bu tamamen bilinç dışı bir turumdur</a:t>
            </a:r>
            <a:r>
              <a:rPr lang="tr-TR" dirty="0" smtClean="0"/>
              <a:t>.</a:t>
            </a:r>
          </a:p>
          <a:p>
            <a:endParaRPr lang="tr-TR" dirty="0" smtClean="0"/>
          </a:p>
          <a:p>
            <a:r>
              <a:rPr lang="tr-TR" dirty="0" smtClean="0"/>
              <a:t> </a:t>
            </a:r>
            <a:r>
              <a:rPr lang="tr-TR" dirty="0" smtClean="0"/>
              <a:t>Özdeşim, bir kişinin bazı yönlerini, ülkülerini ve işlevlerini, genellikle istemediğimiz halde üzerimize alarak gerçekleştirdiğimiz bilinçdışı bir süreçtir. Bu süreç aynı zamanda bir tür paradoksu da içerir. Bir başkasının özelliklerini, ülkülerini, işlevlerini üzerimize aldıkça ona bağımlılığımız azalır.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836712"/>
            <a:ext cx="8363272" cy="5487888"/>
          </a:xfrm>
        </p:spPr>
        <p:txBody>
          <a:bodyPr>
            <a:normAutofit fontScale="92500" lnSpcReduction="10000"/>
          </a:bodyPr>
          <a:lstStyle/>
          <a:p>
            <a:r>
              <a:rPr lang="tr-TR" dirty="0" smtClean="0"/>
              <a:t>Psişik eşin seçilen özellikleriyle özdeşimler yaparak, diğer kişinin en çok gereksinim duyduğumuz yanlarını alıp sindiririz</a:t>
            </a:r>
            <a:r>
              <a:rPr lang="tr-TR" dirty="0" smtClean="0"/>
              <a:t>.</a:t>
            </a:r>
          </a:p>
          <a:p>
            <a:endParaRPr lang="tr-TR" dirty="0" smtClean="0"/>
          </a:p>
          <a:p>
            <a:r>
              <a:rPr lang="tr-TR" dirty="0" smtClean="0"/>
              <a:t> </a:t>
            </a:r>
            <a:r>
              <a:rPr lang="tr-TR" dirty="0" smtClean="0"/>
              <a:t>İlişkimizde iyi olan şeyleri içimize alır ve onları kimliğimizin bir parçası yaparız. Özdeşimler kaybettiğimiz kişiye ya da nesneye yakın kalabilmemiz için bilinçdışı bir arzuyla güdülenir ve bir tür içsel hatıra gibi işlev görürler. </a:t>
            </a:r>
            <a:endParaRPr lang="tr-TR" dirty="0" smtClean="0"/>
          </a:p>
          <a:p>
            <a:pPr>
              <a:buNone/>
            </a:pPr>
            <a:endParaRPr lang="tr-TR" dirty="0" smtClean="0"/>
          </a:p>
          <a:p>
            <a:r>
              <a:rPr lang="tr-TR" dirty="0" smtClean="0"/>
              <a:t>Zenginleştirici </a:t>
            </a:r>
            <a:r>
              <a:rPr lang="tr-TR" dirty="0" smtClean="0"/>
              <a:t>özdeşimler, kaybettiğimiz kişinin psişik eşinden kısa sürede ayrılmamıza yardımcı olurlar. Bir zamanlar bize verilmekte olanı artık kendi kendimize sağlar hale geliriz. Bu biçimde psişik eşten ayrılabilir ve kaderin bir cilvesi olarak kayıp deneyimimizle zenginleşiriz.</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KOMPLİKE YAS </a:t>
            </a:r>
            <a:r>
              <a:rPr lang="tr-TR" dirty="0" smtClean="0"/>
              <a:t/>
            </a:r>
            <a:br>
              <a:rPr lang="tr-TR" dirty="0" smtClean="0"/>
            </a:br>
            <a:endParaRPr lang="tr-TR" dirty="0"/>
          </a:p>
        </p:txBody>
      </p:sp>
      <p:sp>
        <p:nvSpPr>
          <p:cNvPr id="3" name="2 İçerik Yer Tutucusu"/>
          <p:cNvSpPr>
            <a:spLocks noGrp="1"/>
          </p:cNvSpPr>
          <p:nvPr>
            <p:ph idx="1"/>
          </p:nvPr>
        </p:nvSpPr>
        <p:spPr>
          <a:xfrm>
            <a:off x="323528" y="1484784"/>
            <a:ext cx="8363272" cy="4839816"/>
          </a:xfrm>
        </p:spPr>
        <p:txBody>
          <a:bodyPr>
            <a:normAutofit fontScale="85000" lnSpcReduction="20000"/>
          </a:bodyPr>
          <a:lstStyle/>
          <a:p>
            <a:r>
              <a:rPr lang="tr-TR" dirty="0" smtClean="0"/>
              <a:t>Kaybedilen </a:t>
            </a:r>
            <a:r>
              <a:rPr lang="tr-TR" dirty="0" smtClean="0"/>
              <a:t>ve kaybeden arasındaki çözümlenmemiş meseleler, kişinin yas tutma kapasitesini zorlayan dış koşullar, geçmişteki çözümlenmemiş kayıplar ve ayrılıklara dayanamayan bir duygusal yapı gibi bazı risk etmenleri kişiyi komplike yasa yatkınlaştırabilir. </a:t>
            </a:r>
            <a:endParaRPr lang="tr-TR" dirty="0" smtClean="0"/>
          </a:p>
          <a:p>
            <a:endParaRPr lang="tr-TR" dirty="0" smtClean="0"/>
          </a:p>
          <a:p>
            <a:r>
              <a:rPr lang="tr-TR" dirty="0" smtClean="0"/>
              <a:t>Anne-babalar </a:t>
            </a:r>
            <a:r>
              <a:rPr lang="tr-TR" dirty="0" smtClean="0"/>
              <a:t>her çocuğa aynı şekilde davranmaz. Doğun sırası, duygusal yapı, kişisel deneyim ve örselenmeler, ailedeki roller, özellikle de bilinçdışı roller, kişinin kayba dayanma yetisini belirler. </a:t>
            </a:r>
            <a:endParaRPr lang="tr-TR" dirty="0" smtClean="0"/>
          </a:p>
          <a:p>
            <a:pPr>
              <a:buNone/>
            </a:pPr>
            <a:endParaRPr lang="tr-TR" dirty="0" smtClean="0"/>
          </a:p>
          <a:p>
            <a:r>
              <a:rPr lang="tr-TR" dirty="0" smtClean="0"/>
              <a:t>Yas tutan kişinin, cenazenin planlanmasına katılması, ölen kişinin bedenini görmesi ve art arda gelen başsağlığı dileklerini kabul etmesi, ölümü yadsımayı zorlaştırır. Yadsımayı zorlaştırmasının ötesinde bu törenler, yasla ilgili sorunların su yüzüne çıkması ve çözülmesi için de yararlıdır.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980728"/>
            <a:ext cx="8363272" cy="5343872"/>
          </a:xfrm>
        </p:spPr>
        <p:txBody>
          <a:bodyPr>
            <a:normAutofit fontScale="92500" lnSpcReduction="10000"/>
          </a:bodyPr>
          <a:lstStyle/>
          <a:p>
            <a:r>
              <a:rPr lang="tr-TR" b="1" i="1" dirty="0" smtClean="0"/>
              <a:t>‘’Ölüm almak istediğinde bırakamıyorsak, yaşam gerektirdiğinde de genellikle tutunamayız’’</a:t>
            </a:r>
            <a:endParaRPr lang="tr-TR" dirty="0" smtClean="0"/>
          </a:p>
          <a:p>
            <a:endParaRPr lang="tr-TR" dirty="0" smtClean="0"/>
          </a:p>
          <a:p>
            <a:r>
              <a:rPr lang="tr-TR" dirty="0" smtClean="0"/>
              <a:t>Yas </a:t>
            </a:r>
            <a:r>
              <a:rPr lang="tr-TR" dirty="0" smtClean="0"/>
              <a:t>olgusunun tam olarak anlaşılabilmesi için gerekli üç temel unsurdan bahsetmek gerekir. </a:t>
            </a:r>
            <a:endParaRPr lang="tr-TR" dirty="0" smtClean="0"/>
          </a:p>
          <a:p>
            <a:endParaRPr lang="tr-TR" dirty="0" smtClean="0"/>
          </a:p>
          <a:p>
            <a:r>
              <a:rPr lang="tr-TR" dirty="0" smtClean="0"/>
              <a:t>Birinci </a:t>
            </a:r>
            <a:r>
              <a:rPr lang="tr-TR" dirty="0" smtClean="0"/>
              <a:t>unsur, her kaybın bizi kaçınılmaz bir keder içine sürüklemesidir. </a:t>
            </a:r>
            <a:endParaRPr lang="tr-TR" dirty="0" smtClean="0"/>
          </a:p>
          <a:p>
            <a:endParaRPr lang="tr-TR" dirty="0" smtClean="0"/>
          </a:p>
          <a:p>
            <a:r>
              <a:rPr lang="tr-TR" dirty="0" smtClean="0"/>
              <a:t>İkincisi</a:t>
            </a:r>
            <a:r>
              <a:rPr lang="tr-TR" dirty="0" smtClean="0"/>
              <a:t>, her kaybın tüm geçmiş kayıpları canlandırmasıdır. </a:t>
            </a:r>
            <a:endParaRPr lang="tr-TR" dirty="0" smtClean="0"/>
          </a:p>
          <a:p>
            <a:pPr>
              <a:buNone/>
            </a:pPr>
            <a:endParaRPr lang="tr-TR" dirty="0" smtClean="0"/>
          </a:p>
          <a:p>
            <a:r>
              <a:rPr lang="tr-TR" dirty="0" smtClean="0"/>
              <a:t>Üçüncüsü </a:t>
            </a:r>
            <a:r>
              <a:rPr lang="tr-TR" dirty="0" smtClean="0"/>
              <a:t>de tam olarak yası tutabilen her kaybın büyüme ve yenilenme için bir araç olabilmesidir. </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908720"/>
            <a:ext cx="8291264" cy="5415880"/>
          </a:xfrm>
        </p:spPr>
        <p:txBody>
          <a:bodyPr>
            <a:normAutofit fontScale="77500" lnSpcReduction="20000"/>
          </a:bodyPr>
          <a:lstStyle/>
          <a:p>
            <a:r>
              <a:rPr lang="tr-TR" dirty="0" smtClean="0"/>
              <a:t>Bazı durumlarda tam olarak yas tutmamız, ölümün doğasından dolayı engellenir. </a:t>
            </a:r>
            <a:endParaRPr lang="tr-TR" dirty="0" smtClean="0"/>
          </a:p>
          <a:p>
            <a:endParaRPr lang="tr-TR" dirty="0" smtClean="0"/>
          </a:p>
          <a:p>
            <a:r>
              <a:rPr lang="tr-TR" dirty="0" smtClean="0"/>
              <a:t>Ani </a:t>
            </a:r>
            <a:r>
              <a:rPr lang="tr-TR" dirty="0" smtClean="0"/>
              <a:t>bir ölüme eşlik eden şok, yas tutma sürecini dondurabilir. </a:t>
            </a:r>
            <a:endParaRPr lang="tr-TR" dirty="0" smtClean="0"/>
          </a:p>
          <a:p>
            <a:endParaRPr lang="tr-TR" dirty="0" smtClean="0"/>
          </a:p>
          <a:p>
            <a:r>
              <a:rPr lang="tr-TR" dirty="0" smtClean="0"/>
              <a:t>Ani </a:t>
            </a:r>
            <a:r>
              <a:rPr lang="tr-TR" dirty="0" smtClean="0"/>
              <a:t>ölümler, dünyanın güvenli bir yer olduğuna dair inancımızı sarsar. Kendimizi bir açıklama ararken ve kaybı bir biçimde önleyemediğimiz için suçluluk hissederken buluruz. Kederlenmek için gerekli öfkeyi bastırırız ya da yer değiştiririz. Çünkü hiddeti ifade etmek kişiye çok tehdit edici gelir, sanki yankılanan bir ölüm gibidir. Ölüm sırasında başka şeylere odaklanmış olmamız, yadsımanın fırsat bulmasını sağlar</a:t>
            </a:r>
            <a:r>
              <a:rPr lang="tr-TR" dirty="0" smtClean="0"/>
              <a:t>.</a:t>
            </a:r>
          </a:p>
          <a:p>
            <a:endParaRPr lang="tr-TR" dirty="0" smtClean="0"/>
          </a:p>
          <a:p>
            <a:r>
              <a:rPr lang="tr-TR" dirty="0" smtClean="0"/>
              <a:t>Sevdiğimiz biri bizden uzakta öldüğünde, onun ölü bedenini hiç görmezsek ya da cenazesine katılmazsak bu yalıtılma, yadsımamıza olanak verir. Bu yalıtım yalnızca coğrafi değildir. Bir ölüm: intihar, aşırı dozda madde alma ya da AIDS gibi bir etiket taşıyorsa, hayatta kalanlar toplumsal ağın dışında bırakılabilir ve kederlerini ifade etmekten yoksun kalabilirler.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908720"/>
            <a:ext cx="8363272" cy="5415880"/>
          </a:xfrm>
        </p:spPr>
        <p:txBody>
          <a:bodyPr>
            <a:normAutofit fontScale="70000" lnSpcReduction="20000"/>
          </a:bodyPr>
          <a:lstStyle/>
          <a:p>
            <a:pPr>
              <a:buNone/>
            </a:pPr>
            <a:r>
              <a:rPr lang="tr-TR" b="1" i="1" dirty="0" smtClean="0"/>
              <a:t> Kaybeden </a:t>
            </a:r>
            <a:r>
              <a:rPr lang="tr-TR" b="1" i="1" dirty="0" smtClean="0"/>
              <a:t>ve kaybedilen arasındaki bitmemiş meseleler- </a:t>
            </a:r>
            <a:r>
              <a:rPr lang="tr-TR" b="1" i="1" dirty="0" smtClean="0"/>
              <a:t>ergenlik</a:t>
            </a:r>
          </a:p>
          <a:p>
            <a:pPr>
              <a:buNone/>
            </a:pPr>
            <a:endParaRPr lang="tr-TR" dirty="0" smtClean="0"/>
          </a:p>
          <a:p>
            <a:r>
              <a:rPr lang="tr-TR" dirty="0" smtClean="0"/>
              <a:t>Yasta göz çarpan çelişkilerden biri, bir ilişki ne kadar mutlu ve olgunsa zaman ya da gelişmeler ilerlememizi gerektirdiğinde, o ilişkiyi bırakmanın kolay olmasıdır. Ayrılık yine insanın yüreğini sızlatabilir ama ilişki bağımlı ya da ikircikli değil, tamamlayıcı olduğunda yasını tam olarak tutabiliriz</a:t>
            </a:r>
            <a:r>
              <a:rPr lang="tr-TR" dirty="0" smtClean="0"/>
              <a:t>.</a:t>
            </a:r>
          </a:p>
          <a:p>
            <a:endParaRPr lang="tr-TR" dirty="0" smtClean="0"/>
          </a:p>
          <a:p>
            <a:r>
              <a:rPr lang="tr-TR" dirty="0" smtClean="0"/>
              <a:t>Kaybettiğimiz kişiye ne kadar bağımlıysak, özgüvenimizi yükseltmek için ona o kadar gereksinim duyarız ve onu bırakmak da o kadar zordur. Bu durumun en belirgin ve acımasız örneği, bir çocuğun anne yada babası için yas tutmasıdır. Ergenlik tamamlayıncaya kadar, anne ya da babanın ölümü, tamlanmamış işlerle doludur. Çocuğun henüz hem bir örnek hem de sevgi ve onay kaynağı olarak anne-babasına gereksinimi vardır. Benzer biçimde, bir çocuğun ölümünde de anne- baba için yasın tamamlanması neredeyse olanaksız olabilir</a:t>
            </a:r>
            <a:r>
              <a:rPr lang="tr-TR" dirty="0" smtClean="0"/>
              <a:t>.</a:t>
            </a:r>
          </a:p>
          <a:p>
            <a:pPr>
              <a:buNone/>
            </a:pPr>
            <a:endParaRPr lang="tr-TR" dirty="0" smtClean="0"/>
          </a:p>
          <a:p>
            <a:pPr>
              <a:buNone/>
            </a:pPr>
            <a:endParaRPr lang="tr-TR" dirty="0" smtClean="0"/>
          </a:p>
          <a:p>
            <a:r>
              <a:rPr lang="tr-TR" dirty="0" smtClean="0"/>
              <a:t>Yas tutmadaki temek iş, yoksunluk ya da terk edilmeye uyum sağlamayı içerir. Geçmişte anne ya da babanın çözümlenmemiş ölümü gibi aşılamamış kayıplar olduğunda yeni bir kaybın yasını tutmakta zorluk çekeriz. </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836712"/>
            <a:ext cx="8363272" cy="5487888"/>
          </a:xfrm>
        </p:spPr>
        <p:txBody>
          <a:bodyPr>
            <a:normAutofit fontScale="77500" lnSpcReduction="20000"/>
          </a:bodyPr>
          <a:lstStyle/>
          <a:p>
            <a:r>
              <a:rPr lang="tr-TR" dirty="0" smtClean="0"/>
              <a:t>Çocuk, sevginin olduğu güvenli bir ortamda büyümüşse ayrılma-birleşme ve </a:t>
            </a:r>
            <a:r>
              <a:rPr lang="tr-TR" dirty="0" err="1" smtClean="0"/>
              <a:t>ödipal</a:t>
            </a:r>
            <a:r>
              <a:rPr lang="tr-TR" dirty="0" smtClean="0"/>
              <a:t> çatışmalar gibi önemli psikolojik uzlaşmalar sırasında büyük olasılıkla gereksinimi olan desteği almıştır. Bir deyişe göre, iyi bir anne yalnızca yaslanılacak birisi değil, yaslanmayı gereksiz kılan kişidir</a:t>
            </a:r>
            <a:r>
              <a:rPr lang="tr-TR" dirty="0" smtClean="0"/>
              <a:t>.</a:t>
            </a:r>
          </a:p>
          <a:p>
            <a:pPr>
              <a:buNone/>
            </a:pPr>
            <a:endParaRPr lang="tr-TR" dirty="0" smtClean="0"/>
          </a:p>
          <a:p>
            <a:r>
              <a:rPr lang="tr-TR" dirty="0" smtClean="0"/>
              <a:t>Bir yetişkin olarak yas tutma yetisinin gelişebilmesi için ergenliğin sağlıklı bir şekilde tamamlanması önemlidir. </a:t>
            </a:r>
            <a:endParaRPr lang="tr-TR" dirty="0" smtClean="0"/>
          </a:p>
          <a:p>
            <a:endParaRPr lang="tr-TR" dirty="0" smtClean="0"/>
          </a:p>
          <a:p>
            <a:r>
              <a:rPr lang="tr-TR" dirty="0" err="1" smtClean="0"/>
              <a:t>Wolfenstein’a</a:t>
            </a:r>
            <a:r>
              <a:rPr lang="tr-TR" dirty="0" smtClean="0"/>
              <a:t> </a:t>
            </a:r>
            <a:r>
              <a:rPr lang="tr-TR" dirty="0" smtClean="0"/>
              <a:t>göre, ergenlik yas tutma için bir provadır, aynı dinamikleri içerir. Ergenlik sırasında, anne baba ve diğer aile bireyleri ile çocukluk ilişkileri gözden geçirilir. Ergen, bağlılığını arkadaş ilişkilerine aktarmak ve dünyasını genişletmek için onlara ve onların psişik eşlerine olan duygusal yatırımını hafifletir. </a:t>
            </a:r>
            <a:endParaRPr lang="tr-TR" dirty="0" smtClean="0"/>
          </a:p>
          <a:p>
            <a:pPr>
              <a:buNone/>
            </a:pPr>
            <a:endParaRPr lang="tr-TR" dirty="0" smtClean="0"/>
          </a:p>
          <a:p>
            <a:r>
              <a:rPr lang="tr-TR" dirty="0" smtClean="0"/>
              <a:t>Buradaki anahtar ifade, ergenliğin sağlıklı tamamlanmasıdır. Aile içindeki ilişkiler zayıfsa ya da anne-baba ergenin bağımsızlaşma girişimlerini tehdit olarak algılarsa, ergen anne-babasından ayrılamaz.</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980728"/>
            <a:ext cx="8291264" cy="5343872"/>
          </a:xfrm>
        </p:spPr>
        <p:txBody>
          <a:bodyPr>
            <a:normAutofit fontScale="77500" lnSpcReduction="20000"/>
          </a:bodyPr>
          <a:lstStyle/>
          <a:p>
            <a:pPr>
              <a:buNone/>
            </a:pPr>
            <a:r>
              <a:rPr lang="tr-TR" b="1" i="1" dirty="0" smtClean="0"/>
              <a:t>                                    Yadsımada saplanma</a:t>
            </a:r>
          </a:p>
          <a:p>
            <a:pPr>
              <a:buNone/>
            </a:pPr>
            <a:endParaRPr lang="tr-TR" dirty="0" smtClean="0"/>
          </a:p>
          <a:p>
            <a:r>
              <a:rPr lang="tr-TR" dirty="0" smtClean="0"/>
              <a:t>Kriz döneminde hayatta kalan kişinin ölümle yüzleşmekten kaçınmak için yadsıma, bölme, pazarlık gibi çeşitli savunmalar kullanıyorlar. Kişi yapılamamış şeyler için suçluluk, terk edildiği için endişe ve kızgınlık hissedebilir. Yas, kriz dönemindeki kederde donarsa kişi, genellikle bu döngü içinde takılıp kalır</a:t>
            </a:r>
            <a:r>
              <a:rPr lang="tr-TR" dirty="0" smtClean="0"/>
              <a:t>.</a:t>
            </a:r>
          </a:p>
          <a:p>
            <a:pPr>
              <a:buNone/>
            </a:pPr>
            <a:r>
              <a:rPr lang="tr-TR" dirty="0" smtClean="0"/>
              <a:t> </a:t>
            </a:r>
            <a:endParaRPr lang="tr-TR" dirty="0" smtClean="0"/>
          </a:p>
          <a:p>
            <a:r>
              <a:rPr lang="tr-TR" b="1" i="1" dirty="0" smtClean="0"/>
              <a:t>Bölme,</a:t>
            </a:r>
            <a:r>
              <a:rPr lang="tr-TR" dirty="0" smtClean="0"/>
              <a:t> kaygı yaratacak bir durum değildir, kriz dönemindeki keder sırasında yaşanan olağan bir deneyimdir</a:t>
            </a:r>
            <a:r>
              <a:rPr lang="tr-TR" dirty="0" smtClean="0"/>
              <a:t>.</a:t>
            </a:r>
          </a:p>
          <a:p>
            <a:endParaRPr lang="tr-TR" dirty="0" smtClean="0"/>
          </a:p>
          <a:p>
            <a:r>
              <a:rPr lang="tr-TR" b="1" i="1" dirty="0" smtClean="0"/>
              <a:t>Öfke,</a:t>
            </a:r>
            <a:r>
              <a:rPr lang="tr-TR" dirty="0" smtClean="0"/>
              <a:t> genellikle ölüm gerçeğini kabullenmeye başladığımıza işaret eder. Öfkemizi doğrudan ya da dolaylı olarak çıkartır ve yaşama devam ederiz. Öfke, terk edilmenin yer değiştirmiş öfkesidir</a:t>
            </a:r>
            <a:r>
              <a:rPr lang="tr-TR" dirty="0" smtClean="0"/>
              <a:t>.</a:t>
            </a:r>
          </a:p>
          <a:p>
            <a:pPr>
              <a:buNone/>
            </a:pPr>
            <a:endParaRPr lang="tr-TR" dirty="0" smtClean="0"/>
          </a:p>
          <a:p>
            <a:r>
              <a:rPr lang="tr-TR" dirty="0" smtClean="0"/>
              <a:t>Kriz dönemindeki çözümlenmemiş kederin en yaygın biçimi, yadsıma girişimi, yani kederin olmamasıdır.  Bu tür durumlarda, kayıpla ilgili acı veren duygulardan bilinçdışı olarak kendimizi koruruz. </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908720"/>
            <a:ext cx="8435280" cy="5415880"/>
          </a:xfrm>
        </p:spPr>
        <p:txBody>
          <a:bodyPr>
            <a:normAutofit fontScale="85000" lnSpcReduction="20000"/>
          </a:bodyPr>
          <a:lstStyle/>
          <a:p>
            <a:r>
              <a:rPr lang="tr-TR" dirty="0" err="1" smtClean="0"/>
              <a:t>Deutsch</a:t>
            </a:r>
            <a:r>
              <a:rPr lang="tr-TR" dirty="0" smtClean="0"/>
              <a:t>, kederlenememenin çocukluktaki çözümlenmemiş bir kayıptan kaynaklandığını ileri sürmüştür</a:t>
            </a:r>
            <a:r>
              <a:rPr lang="tr-TR" dirty="0" smtClean="0"/>
              <a:t>.</a:t>
            </a:r>
          </a:p>
          <a:p>
            <a:pPr>
              <a:buNone/>
            </a:pPr>
            <a:r>
              <a:rPr lang="tr-TR" dirty="0" smtClean="0"/>
              <a:t>  </a:t>
            </a:r>
          </a:p>
          <a:p>
            <a:r>
              <a:rPr lang="tr-TR" dirty="0" smtClean="0"/>
              <a:t>Ona </a:t>
            </a:r>
            <a:r>
              <a:rPr lang="tr-TR" dirty="0" smtClean="0"/>
              <a:t>göre, bastırılmış duygular sonunda bir ifade yolu bulur. Yakınını kaybetmiş bir kişi, kısa süre sonra sağlıklı görünebilir, ağlamaz, öfkesini ya da acısını göstermez. </a:t>
            </a:r>
            <a:endParaRPr lang="tr-TR" dirty="0" smtClean="0"/>
          </a:p>
          <a:p>
            <a:endParaRPr lang="tr-TR" dirty="0" smtClean="0"/>
          </a:p>
          <a:p>
            <a:r>
              <a:rPr lang="tr-TR" dirty="0" smtClean="0"/>
              <a:t>Çevresindekiler </a:t>
            </a:r>
            <a:r>
              <a:rPr lang="tr-TR" dirty="0" smtClean="0"/>
              <a:t>onun kayba iyi yanıt verdiğini sanarak yanılırlar. Çünkü kayıptan bir süre sonra, ki bu yıllar sonra da olabilir, ilgisiz başka bir kayıp, ölüm ya da ayrılık hakkında bir şey okuduğunda ya da duyduğunda rahatsızlık, öfke ya da üzüntüye kapılır. </a:t>
            </a:r>
            <a:endParaRPr lang="tr-TR" dirty="0" smtClean="0"/>
          </a:p>
          <a:p>
            <a:pPr>
              <a:buNone/>
            </a:pPr>
            <a:endParaRPr lang="tr-TR" dirty="0" smtClean="0"/>
          </a:p>
          <a:p>
            <a:r>
              <a:rPr lang="tr-TR" dirty="0" smtClean="0"/>
              <a:t>Keder yokluğu gösterenler, ölümü ya da acı verici kaybı yadsımazlar, yalnızca kayıpla bağlantılı duygularını yadsırlar. Keder yokluğu gösteren kişilerin görünürdeki metaneti yüzeyde olduğu için kaçımızın bu tür savunmaları kullandığını öngörmek zordur.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92696"/>
            <a:ext cx="8291264" cy="5631904"/>
          </a:xfrm>
        </p:spPr>
        <p:txBody>
          <a:bodyPr>
            <a:normAutofit fontScale="85000" lnSpcReduction="20000"/>
          </a:bodyPr>
          <a:lstStyle/>
          <a:p>
            <a:r>
              <a:rPr lang="tr-TR" dirty="0" err="1" smtClean="0"/>
              <a:t>Bowlby’ye</a:t>
            </a:r>
            <a:r>
              <a:rPr lang="tr-TR" dirty="0" smtClean="0"/>
              <a:t> göre, bilinçli kederin yokluğunu uzun sürelerle gösteren yetişkinler, genellikle kendine yeten kişilerdir. Bağımsızlıkları ve kendine hakim olmakla gurur duyarlar, başka duyguları küçümserler. </a:t>
            </a:r>
            <a:endParaRPr lang="tr-TR" dirty="0" smtClean="0"/>
          </a:p>
          <a:p>
            <a:pPr>
              <a:buNone/>
            </a:pPr>
            <a:endParaRPr lang="tr-TR" dirty="0" smtClean="0"/>
          </a:p>
          <a:p>
            <a:r>
              <a:rPr lang="tr-TR" dirty="0" smtClean="0"/>
              <a:t>Gözyaşlarını </a:t>
            </a:r>
            <a:r>
              <a:rPr lang="tr-TR" dirty="0" smtClean="0"/>
              <a:t>bir zayıflık olarak değerlendirirler. Bir kayıptan sonra hiçbir şey olmamış gibi yaşamlarını sürdürmekten gurur duyarlar</a:t>
            </a:r>
            <a:r>
              <a:rPr lang="tr-TR" dirty="0" smtClean="0"/>
              <a:t>.</a:t>
            </a:r>
          </a:p>
          <a:p>
            <a:pPr>
              <a:buNone/>
            </a:pPr>
            <a:endParaRPr lang="tr-TR" dirty="0" smtClean="0"/>
          </a:p>
          <a:p>
            <a:r>
              <a:rPr lang="tr-TR" dirty="0" smtClean="0"/>
              <a:t> </a:t>
            </a:r>
            <a:r>
              <a:rPr lang="tr-TR" dirty="0" smtClean="0"/>
              <a:t>Meşgul ve etkindirler. kayıpla fevkalade baş ediyormuş gibi görünebilirler. Ancak duyarlı bir gözlemci onların gergin olduğunu ve çabuk öfkelendiğini fark eder. Kayıpla ilgili şeyleri hatırlamak istenmez ya da kaybı hatırlatan şeylerden kaçınırlar</a:t>
            </a:r>
            <a:r>
              <a:rPr lang="tr-TR" dirty="0" smtClean="0"/>
              <a:t>.</a:t>
            </a:r>
          </a:p>
          <a:p>
            <a:pPr>
              <a:buNone/>
            </a:pPr>
            <a:endParaRPr lang="tr-TR" dirty="0" smtClean="0"/>
          </a:p>
          <a:p>
            <a:r>
              <a:rPr lang="tr-TR" dirty="0" err="1" smtClean="0"/>
              <a:t>Bowlby’ye</a:t>
            </a:r>
            <a:r>
              <a:rPr lang="tr-TR" dirty="0" smtClean="0"/>
              <a:t> göre, metanetli kişiler üzüntülerinin konuşulmasına izin vermemekle birlikte, genellikle başkalarının iyiliği ile aşırı ilgilidirler. Kendi yadsıdıkları şefkati, başkalarına vererek </a:t>
            </a:r>
            <a:r>
              <a:rPr lang="tr-TR" dirty="0" err="1" smtClean="0"/>
              <a:t>Kompulsif</a:t>
            </a:r>
            <a:r>
              <a:rPr lang="tr-TR" dirty="0" smtClean="0"/>
              <a:t> verici haline gelirler.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Bitmeyen yas</a:t>
            </a:r>
            <a:r>
              <a:rPr lang="tr-TR" dirty="0" smtClean="0"/>
              <a:t/>
            </a:r>
            <a:br>
              <a:rPr lang="tr-TR" dirty="0" smtClean="0"/>
            </a:br>
            <a:endParaRPr lang="tr-TR" dirty="0"/>
          </a:p>
        </p:txBody>
      </p:sp>
      <p:sp>
        <p:nvSpPr>
          <p:cNvPr id="3" name="2 İçerik Yer Tutucusu"/>
          <p:cNvSpPr>
            <a:spLocks noGrp="1"/>
          </p:cNvSpPr>
          <p:nvPr>
            <p:ph idx="1"/>
          </p:nvPr>
        </p:nvSpPr>
        <p:spPr>
          <a:xfrm>
            <a:off x="323528" y="1268760"/>
            <a:ext cx="8363272" cy="5055840"/>
          </a:xfrm>
        </p:spPr>
        <p:txBody>
          <a:bodyPr>
            <a:normAutofit fontScale="70000" lnSpcReduction="20000"/>
          </a:bodyPr>
          <a:lstStyle/>
          <a:p>
            <a:r>
              <a:rPr lang="tr-TR" dirty="0" smtClean="0"/>
              <a:t>Sürekli </a:t>
            </a:r>
            <a:r>
              <a:rPr lang="tr-TR" dirty="0" smtClean="0"/>
              <a:t>yas tutanlar, kaybettikleri ilişkiyi bir biçimde çözümleme çabası içinde, ilişkilerini durmadan gözden geçirirler. Çözüme hiçbir zaman ulaşamazlar, çünkü kayıp öyle sıcaktır ki soğuyamaz. </a:t>
            </a:r>
            <a:endParaRPr lang="tr-TR" dirty="0" smtClean="0"/>
          </a:p>
          <a:p>
            <a:endParaRPr lang="tr-TR" dirty="0" smtClean="0"/>
          </a:p>
          <a:p>
            <a:r>
              <a:rPr lang="tr-TR" dirty="0" smtClean="0"/>
              <a:t>Bitmeyen yastakiler, komplike olmamış yasta tipik olarak 1-2 yıl içinde kaybolan işaret ya da belirtileri yıllar sonra da göstermeye devam ederler. Saplanmanın derecesi kişiye göre değişebilir. Bitmeyen yastaki kişilerin bazılarında bu saplanma bastırılmıştır. </a:t>
            </a:r>
            <a:endParaRPr lang="tr-TR" dirty="0" smtClean="0"/>
          </a:p>
          <a:p>
            <a:endParaRPr lang="tr-TR" dirty="0" smtClean="0"/>
          </a:p>
          <a:p>
            <a:pPr>
              <a:buNone/>
            </a:pPr>
            <a:endParaRPr lang="tr-TR" dirty="0" smtClean="0"/>
          </a:p>
          <a:p>
            <a:r>
              <a:rPr lang="tr-TR" dirty="0" smtClean="0"/>
              <a:t>Sürekli </a:t>
            </a:r>
            <a:r>
              <a:rPr lang="tr-TR" dirty="0" smtClean="0"/>
              <a:t>yas tutanların bir çoğu yeniden evlenirler ve başarılı bir meslek yaşamları olur. Ancak enerjilerinin bir kısmı başka yerdedir. Zihinlerindeki uğraşın ipuçları sıklıkla dil sürçmelerinde ortaya çıkar. Ölmüş kişilerden söz ederken, </a:t>
            </a:r>
            <a:r>
              <a:rPr lang="tr-TR" b="1" i="1" dirty="0" smtClean="0"/>
              <a:t>‘’ ali’nin kıvırcık saçları var’’, ‘’Güniz lahanayı hiç sevmez’’ </a:t>
            </a:r>
            <a:r>
              <a:rPr lang="tr-TR" dirty="0" smtClean="0"/>
              <a:t>gibi şimdiki zaman kullanırlar</a:t>
            </a:r>
            <a:r>
              <a:rPr lang="tr-TR" dirty="0" smtClean="0"/>
              <a:t>.</a:t>
            </a:r>
          </a:p>
          <a:p>
            <a:pPr>
              <a:buNone/>
            </a:pPr>
            <a:endParaRPr lang="tr-TR" dirty="0" smtClean="0"/>
          </a:p>
          <a:p>
            <a:r>
              <a:rPr lang="tr-TR" dirty="0" smtClean="0"/>
              <a:t>Bitmeyen yastakiler, ölülerine yalnızca bir duygusal övgüymüş gibi görünen törensel davranışlarını sürdürürler. Ancak daha yakından incelediğimizde, sıkıntıyla yüklü bir ilişkinin sürdüğü ortaya çıkar.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i="1" dirty="0" smtClean="0"/>
              <a:t>ZIT DUYGULAR</a:t>
            </a:r>
            <a:endParaRPr lang="tr-TR" dirty="0" smtClean="0"/>
          </a:p>
          <a:p>
            <a:endParaRPr lang="tr-TR" dirty="0" smtClean="0"/>
          </a:p>
          <a:p>
            <a:r>
              <a:rPr lang="tr-TR" dirty="0" smtClean="0"/>
              <a:t>Sürekli </a:t>
            </a:r>
            <a:r>
              <a:rPr lang="tr-TR" dirty="0" smtClean="0"/>
              <a:t>yas tutan kişi, kaybı geri döndürmek ve kaybettiği kişiyle tekrar birleşmek ister. Ancak aynı zamanda, kaybettiği ilişkinin daha az uğraştırıcı olmasını da ister. Bu, kaybedilen kişiyi kurtarma özlemi ile ondan kurtulma dürtüsü arasında bir çatışma yaratır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BİTMEYEN YASTAKİLERİN RÜYALARI</a:t>
            </a:r>
            <a:r>
              <a:rPr lang="tr-TR" dirty="0" smtClean="0"/>
              <a:t/>
            </a:r>
            <a:br>
              <a:rPr lang="tr-TR" dirty="0" smtClean="0"/>
            </a:br>
            <a:endParaRPr lang="tr-TR" dirty="0"/>
          </a:p>
        </p:txBody>
      </p:sp>
      <p:sp>
        <p:nvSpPr>
          <p:cNvPr id="3" name="2 İçerik Yer Tutucusu"/>
          <p:cNvSpPr>
            <a:spLocks noGrp="1"/>
          </p:cNvSpPr>
          <p:nvPr>
            <p:ph idx="1"/>
          </p:nvPr>
        </p:nvSpPr>
        <p:spPr>
          <a:xfrm>
            <a:off x="467544" y="1556792"/>
            <a:ext cx="8219256" cy="4767808"/>
          </a:xfrm>
        </p:spPr>
        <p:txBody>
          <a:bodyPr>
            <a:normAutofit fontScale="85000" lnSpcReduction="10000"/>
          </a:bodyPr>
          <a:lstStyle/>
          <a:p>
            <a:r>
              <a:rPr lang="tr-TR" dirty="0" smtClean="0"/>
              <a:t>Komplike </a:t>
            </a:r>
            <a:r>
              <a:rPr lang="tr-TR" dirty="0" smtClean="0"/>
              <a:t>olmamış yasta genellikle kısa bir süre için görülen rüyalar, bitmeyen yasta yaşam boyu devam eder. Bu kişilerin rüyalarında genellikle üç ortak tema vardır</a:t>
            </a:r>
            <a:r>
              <a:rPr lang="tr-TR" dirty="0" smtClean="0"/>
              <a:t>.</a:t>
            </a:r>
          </a:p>
          <a:p>
            <a:endParaRPr lang="tr-TR" dirty="0" smtClean="0"/>
          </a:p>
          <a:p>
            <a:r>
              <a:rPr lang="tr-TR" dirty="0" smtClean="0"/>
              <a:t>Birincisi, hareket edememe duygusunu yansıtır ve birbiri ardına gelen cansız tablolardan oluşur. (çerçeve içinde bir ağaç</a:t>
            </a:r>
            <a:r>
              <a:rPr lang="tr-TR" dirty="0" smtClean="0"/>
              <a:t>)</a:t>
            </a:r>
          </a:p>
          <a:p>
            <a:endParaRPr lang="tr-TR" dirty="0" smtClean="0"/>
          </a:p>
          <a:p>
            <a:r>
              <a:rPr lang="tr-TR" dirty="0" smtClean="0"/>
              <a:t>İkinci tür rüyalarda, kaybedilenin geri getirilebileceği yanılsamasını doğrudan yansıtır. (uzun süre önce gömülmüş bir ölünün bedeni bozulmamıştır</a:t>
            </a:r>
            <a:r>
              <a:rPr lang="tr-TR" dirty="0" smtClean="0"/>
              <a:t>)</a:t>
            </a:r>
          </a:p>
          <a:p>
            <a:pPr>
              <a:buNone/>
            </a:pPr>
            <a:endParaRPr lang="tr-TR" dirty="0" smtClean="0"/>
          </a:p>
          <a:p>
            <a:r>
              <a:rPr lang="tr-TR" dirty="0" smtClean="0"/>
              <a:t>Üçüncü tür rüyalarda, kaybedilen kişinin tehlikede olduğu ya da ölüm kalım savaşı verdiği görülür.( ölmüş olan babanın yanan bir arabadan çekip çıkarmaya çalışılması)</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ÖLÜLER YAŞAMAYA DEVAM EDERSE</a:t>
            </a:r>
            <a:r>
              <a:rPr lang="tr-TR" dirty="0" smtClean="0"/>
              <a:t/>
            </a:r>
            <a:br>
              <a:rPr lang="tr-TR" dirty="0" smtClean="0"/>
            </a:br>
            <a:endParaRPr lang="tr-TR" dirty="0"/>
          </a:p>
        </p:txBody>
      </p:sp>
      <p:sp>
        <p:nvSpPr>
          <p:cNvPr id="3" name="2 İçerik Yer Tutucusu"/>
          <p:cNvSpPr>
            <a:spLocks noGrp="1"/>
          </p:cNvSpPr>
          <p:nvPr>
            <p:ph idx="1"/>
          </p:nvPr>
        </p:nvSpPr>
        <p:spPr>
          <a:xfrm>
            <a:off x="323528" y="1412776"/>
            <a:ext cx="8363272" cy="4911824"/>
          </a:xfrm>
        </p:spPr>
        <p:txBody>
          <a:bodyPr>
            <a:normAutofit fontScale="77500" lnSpcReduction="20000"/>
          </a:bodyPr>
          <a:lstStyle/>
          <a:p>
            <a:r>
              <a:rPr lang="tr-TR" dirty="0" smtClean="0"/>
              <a:t>Bitmeyen </a:t>
            </a:r>
            <a:r>
              <a:rPr lang="tr-TR" dirty="0" smtClean="0"/>
              <a:t>yastakilerden bazıları ölmüş kişiyi yalnızca rüyalarında görmekle kalmaz, aynı zamanda onu tıpkı hayali oyun arkadaşı gibi içsel bir arkadaş olarak sürekli hissederler. Bitmeyen yastaki kişi, ölenle benzer bir ilişki kurup ona göre davranabilir</a:t>
            </a:r>
            <a:r>
              <a:rPr lang="tr-TR" dirty="0" smtClean="0"/>
              <a:t>.</a:t>
            </a:r>
          </a:p>
          <a:p>
            <a:pPr>
              <a:buNone/>
            </a:pPr>
            <a:endParaRPr lang="tr-TR" dirty="0" smtClean="0"/>
          </a:p>
          <a:p>
            <a:r>
              <a:rPr lang="tr-TR" dirty="0" smtClean="0"/>
              <a:t> </a:t>
            </a:r>
            <a:r>
              <a:rPr lang="tr-TR" dirty="0" smtClean="0"/>
              <a:t>Onun orada olduğunu hisseder, hatta onun ruhunu içinde taşıdığını bile hissedebilir. Bu durum, kayıpla olan çatışmayı çözümleyememekten kaynaklanır. </a:t>
            </a:r>
            <a:endParaRPr lang="tr-TR" dirty="0" smtClean="0"/>
          </a:p>
          <a:p>
            <a:pPr>
              <a:buNone/>
            </a:pPr>
            <a:endParaRPr lang="tr-TR" dirty="0" smtClean="0"/>
          </a:p>
          <a:p>
            <a:r>
              <a:rPr lang="tr-TR" dirty="0" smtClean="0"/>
              <a:t>Psişik eş, yas tutan kişinin yaşamında etkili bir varlık olabilir ve ona rahat vermez hale gelir</a:t>
            </a:r>
            <a:r>
              <a:rPr lang="tr-TR" dirty="0" smtClean="0"/>
              <a:t>.</a:t>
            </a:r>
          </a:p>
          <a:p>
            <a:pPr>
              <a:buNone/>
            </a:pPr>
            <a:endParaRPr lang="tr-TR" dirty="0" smtClean="0"/>
          </a:p>
          <a:p>
            <a:r>
              <a:rPr lang="tr-TR" dirty="0" smtClean="0"/>
              <a:t> </a:t>
            </a:r>
            <a:r>
              <a:rPr lang="tr-TR" dirty="0" smtClean="0"/>
              <a:t>Psikanalistler bu tür duygusal varlıklara ‘’içe alınmış nesne’’ adını verir. Yas tutan içe alınmış bir nesneyi sıklıkla bedeninden ayrı bir ses olarak hisseder. Bazen ölmüş kişinin bir minyatürü olarak hissedilebilir ama aslında içe alınmış nesne kaybedilen kişinin dinamiklerini temsil eder.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836712"/>
            <a:ext cx="8435280" cy="5487888"/>
          </a:xfrm>
        </p:spPr>
        <p:txBody>
          <a:bodyPr>
            <a:normAutofit fontScale="92500" lnSpcReduction="20000"/>
          </a:bodyPr>
          <a:lstStyle/>
          <a:p>
            <a:r>
              <a:rPr lang="tr-TR" b="1" dirty="0" smtClean="0"/>
              <a:t>Yas tutma yetisini bozan dört etken vardır: </a:t>
            </a:r>
            <a:endParaRPr lang="tr-TR" dirty="0" smtClean="0"/>
          </a:p>
          <a:p>
            <a:endParaRPr lang="tr-TR" dirty="0" smtClean="0"/>
          </a:p>
          <a:p>
            <a:r>
              <a:rPr lang="tr-TR" dirty="0" smtClean="0"/>
              <a:t>Birinci </a:t>
            </a:r>
            <a:r>
              <a:rPr lang="tr-TR" dirty="0" smtClean="0"/>
              <a:t>etken, kişinin duygusal yaşantısıdır. Çocukluk gereksinimleri yeterince karşılanmamış ya da bir dizi kayba uğramış kişiler, keder duymakta zorluk çekebilirler</a:t>
            </a:r>
            <a:r>
              <a:rPr lang="tr-TR" dirty="0" smtClean="0"/>
              <a:t>.</a:t>
            </a:r>
          </a:p>
          <a:p>
            <a:endParaRPr lang="tr-TR" dirty="0" smtClean="0"/>
          </a:p>
          <a:p>
            <a:r>
              <a:rPr lang="tr-TR" dirty="0" smtClean="0"/>
              <a:t>İkinci etken, kaybedilen ilişkinin özgül doğasıyla ilgilidir. Aşırı bağımlı ya da bitmemiş meselelerde yüklü bir ilişkinin bırakılması daha zordur. </a:t>
            </a:r>
            <a:endParaRPr lang="tr-TR" dirty="0" smtClean="0"/>
          </a:p>
          <a:p>
            <a:endParaRPr lang="tr-TR" dirty="0" smtClean="0"/>
          </a:p>
          <a:p>
            <a:r>
              <a:rPr lang="tr-TR" dirty="0" smtClean="0"/>
              <a:t>Üçüncü etken, kaybın koşullarıyla ilgilidir. Birinin aniden ya da kötü bir biçimde ölümünü kabullenmek daha zordur. </a:t>
            </a:r>
            <a:endParaRPr lang="tr-TR" dirty="0" smtClean="0"/>
          </a:p>
          <a:p>
            <a:pPr>
              <a:buNone/>
            </a:pPr>
            <a:endParaRPr lang="tr-TR" dirty="0" smtClean="0"/>
          </a:p>
          <a:p>
            <a:r>
              <a:rPr lang="tr-TR" dirty="0" smtClean="0"/>
              <a:t>Dördüncü etken, günümüzde kederin dışa vurulmasına karşı toplumsal kısıtlamalardır. </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BAĞLANTI NESNELERİ</a:t>
            </a:r>
            <a:r>
              <a:rPr lang="tr-TR" dirty="0" smtClean="0"/>
              <a:t/>
            </a:r>
            <a:br>
              <a:rPr lang="tr-TR" dirty="0" smtClean="0"/>
            </a:br>
            <a:endParaRPr lang="tr-TR" dirty="0"/>
          </a:p>
        </p:txBody>
      </p:sp>
      <p:sp>
        <p:nvSpPr>
          <p:cNvPr id="3" name="2 İçerik Yer Tutucusu"/>
          <p:cNvSpPr>
            <a:spLocks noGrp="1"/>
          </p:cNvSpPr>
          <p:nvPr>
            <p:ph idx="1"/>
          </p:nvPr>
        </p:nvSpPr>
        <p:spPr>
          <a:xfrm>
            <a:off x="251520" y="1268760"/>
            <a:ext cx="8435280" cy="5055840"/>
          </a:xfrm>
        </p:spPr>
        <p:txBody>
          <a:bodyPr>
            <a:normAutofit fontScale="70000" lnSpcReduction="20000"/>
          </a:bodyPr>
          <a:lstStyle/>
          <a:p>
            <a:r>
              <a:rPr lang="tr-TR" dirty="0" smtClean="0"/>
              <a:t>İçe </a:t>
            </a:r>
            <a:r>
              <a:rPr lang="tr-TR" dirty="0" smtClean="0"/>
              <a:t>alınmış bir nesne oluşturmakla bir bağlantı nesnesi yaratmak arasında bir ilişki vardır. </a:t>
            </a:r>
            <a:endParaRPr lang="tr-TR" dirty="0" smtClean="0"/>
          </a:p>
          <a:p>
            <a:endParaRPr lang="tr-TR" dirty="0" smtClean="0"/>
          </a:p>
          <a:p>
            <a:r>
              <a:rPr lang="tr-TR" dirty="0" smtClean="0"/>
              <a:t>İçe </a:t>
            </a:r>
            <a:r>
              <a:rPr lang="tr-TR" dirty="0" smtClean="0"/>
              <a:t>alınmış bir nesne bedenin içinde duyumsanır. Böylece psişik eş ve kendilik etkileşir. Bağlantı nesnesi dışsallaştırılmış içe alınmış nesnenin ve ona bağlı kendilik tasarımının buluştuğu noktadır. Bağlantı nesnesi hem ilişkiyi dış dünyada yeniden yaratmak hem de canlılığı ve çatışmayı yeniden yakalamak için kullanırız. Bağlantı nesneleri ilişkinin şarkısını çalar. </a:t>
            </a:r>
            <a:endParaRPr lang="tr-TR" dirty="0" smtClean="0"/>
          </a:p>
          <a:p>
            <a:endParaRPr lang="tr-TR" dirty="0" smtClean="0"/>
          </a:p>
          <a:p>
            <a:r>
              <a:rPr lang="tr-TR" dirty="0" smtClean="0"/>
              <a:t>Ne </a:t>
            </a:r>
            <a:r>
              <a:rPr lang="tr-TR" dirty="0" smtClean="0"/>
              <a:t>yazık ki bu aynı zamanda, yas tutanın uyum sağlamasını ve yaşamda ilerlemesini engeller</a:t>
            </a:r>
            <a:r>
              <a:rPr lang="tr-TR" dirty="0" smtClean="0"/>
              <a:t>.</a:t>
            </a:r>
          </a:p>
          <a:p>
            <a:endParaRPr lang="tr-TR" dirty="0" smtClean="0"/>
          </a:p>
          <a:p>
            <a:r>
              <a:rPr lang="tr-TR" dirty="0" smtClean="0"/>
              <a:t>Psikolojik isteklerimizi ve savaşlarımızı temsil edecek nesneler kullanırız.  Bağlantı nesneleri kayıp hakkındaki çatışmalarımızı emer. </a:t>
            </a:r>
            <a:endParaRPr lang="tr-TR" dirty="0" smtClean="0"/>
          </a:p>
          <a:p>
            <a:pPr>
              <a:buNone/>
            </a:pPr>
            <a:endParaRPr lang="tr-TR" dirty="0" smtClean="0"/>
          </a:p>
          <a:p>
            <a:r>
              <a:rPr lang="tr-TR" dirty="0" smtClean="0"/>
              <a:t>Yası olağan seyir izleyen bir kişi, kendisine miras kalan bir yüzüğü korumak için sıkıntı duymadan, anlamsız bir </a:t>
            </a:r>
            <a:r>
              <a:rPr lang="tr-TR" dirty="0" err="1" smtClean="0"/>
              <a:t>zorlantı</a:t>
            </a:r>
            <a:r>
              <a:rPr lang="tr-TR" dirty="0" smtClean="0"/>
              <a:t> hissetmeden görme isteğiyle gözünün önünden kaldırma isteği arasında çatışma yaşamadan takabilir. </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908720"/>
            <a:ext cx="8435280" cy="5415880"/>
          </a:xfrm>
        </p:spPr>
        <p:txBody>
          <a:bodyPr>
            <a:normAutofit fontScale="70000" lnSpcReduction="20000"/>
          </a:bodyPr>
          <a:lstStyle/>
          <a:p>
            <a:r>
              <a:rPr lang="tr-TR" dirty="0" smtClean="0"/>
              <a:t>Hatıra olarak saklanan eşyalar ile bağlantı nesneleri arasındaki fark, seçim ile </a:t>
            </a:r>
            <a:r>
              <a:rPr lang="tr-TR" dirty="0" err="1" smtClean="0"/>
              <a:t>zorlantı</a:t>
            </a:r>
            <a:r>
              <a:rPr lang="tr-TR" dirty="0" smtClean="0"/>
              <a:t> arasındaki tanımlanması zor alanda yer alır. Bir bağlantı nesnesi, yas tutan kişinin kaybıyla ilgili çatışmalarını ve kaybın ondan aldıklarını yeniden canlandırdığı sürece psikolojik olarak sıcaktır. </a:t>
            </a:r>
            <a:endParaRPr lang="tr-TR" dirty="0" smtClean="0"/>
          </a:p>
          <a:p>
            <a:endParaRPr lang="tr-TR" dirty="0" smtClean="0"/>
          </a:p>
          <a:p>
            <a:r>
              <a:rPr lang="tr-TR" dirty="0" smtClean="0"/>
              <a:t>Yaşayan </a:t>
            </a:r>
            <a:r>
              <a:rPr lang="tr-TR" dirty="0" smtClean="0"/>
              <a:t>kişiler, bazı şarkılar, mimikler, belli ifadeler(bağlantı fenomeni), kaybedilen kişiye ait işlevsel eşyalar, kaybın olduğu zamana yönelik eşyalar(son dakika nesnesi) ve çocuklar bağlantı nesnesi olabilir</a:t>
            </a:r>
            <a:r>
              <a:rPr lang="tr-TR" dirty="0" smtClean="0"/>
              <a:t>.</a:t>
            </a:r>
          </a:p>
          <a:p>
            <a:endParaRPr lang="tr-TR" dirty="0" smtClean="0"/>
          </a:p>
          <a:p>
            <a:r>
              <a:rPr lang="tr-TR" dirty="0" smtClean="0"/>
              <a:t>Bağlantı nesnesi olan eşyalar kullanılmak yerine, göz önünden kaldırılır. Yas tutan kişi zaman zaman onu çıkarır ve kendisini onun büyüsüne bırakır. Onun nerede olduğunu her zaman bilir ama dışarıdan bakıldığında ona aldırmıyor görünür</a:t>
            </a:r>
            <a:r>
              <a:rPr lang="tr-TR" dirty="0" smtClean="0"/>
              <a:t>.</a:t>
            </a:r>
          </a:p>
          <a:p>
            <a:pPr>
              <a:buNone/>
            </a:pPr>
            <a:endParaRPr lang="tr-TR" dirty="0" smtClean="0"/>
          </a:p>
          <a:p>
            <a:r>
              <a:rPr lang="tr-TR" dirty="0" smtClean="0"/>
              <a:t> Bağlantı nesnesi titizlikle korunur. Çünkü yas tutan kişi onu kederini dışsallaştırmak için kullanılır. Bağlantı nesnesini kullanarak kederi dışsallaştırmak, bitmeyen yastaki kişiye bir kontrol duygusu verir</a:t>
            </a:r>
            <a:r>
              <a:rPr lang="tr-TR" dirty="0" smtClean="0"/>
              <a:t>.</a:t>
            </a:r>
          </a:p>
          <a:p>
            <a:pPr>
              <a:buNone/>
            </a:pPr>
            <a:r>
              <a:rPr lang="tr-TR" dirty="0" smtClean="0"/>
              <a:t> </a:t>
            </a:r>
          </a:p>
          <a:p>
            <a:r>
              <a:rPr lang="tr-TR" dirty="0" smtClean="0"/>
              <a:t>Bağlantı </a:t>
            </a:r>
            <a:r>
              <a:rPr lang="tr-TR" dirty="0" smtClean="0"/>
              <a:t>nesnesine bir şey olursa ve böylece kederi ortadan kaldıramazsa, yas tutan kişi savunmasından yoksun kalır ve acı veren duyguların şiddeti altında ezilir.</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ÇOCUKLUKTAKİ KAYIPLARIN SONUÇLARI</a:t>
            </a:r>
            <a:r>
              <a:rPr lang="tr-TR" dirty="0" smtClean="0"/>
              <a:t/>
            </a:r>
            <a:br>
              <a:rPr lang="tr-TR" dirty="0" smtClean="0"/>
            </a:br>
            <a:endParaRPr lang="tr-TR" dirty="0"/>
          </a:p>
        </p:txBody>
      </p:sp>
      <p:sp>
        <p:nvSpPr>
          <p:cNvPr id="3" name="2 İçerik Yer Tutucusu"/>
          <p:cNvSpPr>
            <a:spLocks noGrp="1"/>
          </p:cNvSpPr>
          <p:nvPr>
            <p:ph idx="1"/>
          </p:nvPr>
        </p:nvSpPr>
        <p:spPr>
          <a:xfrm>
            <a:off x="323528" y="1196752"/>
            <a:ext cx="8363272" cy="5127848"/>
          </a:xfrm>
        </p:spPr>
        <p:txBody>
          <a:bodyPr>
            <a:normAutofit fontScale="77500" lnSpcReduction="20000"/>
          </a:bodyPr>
          <a:lstStyle/>
          <a:p>
            <a:r>
              <a:rPr lang="tr-TR" dirty="0" smtClean="0"/>
              <a:t>Çocuk </a:t>
            </a:r>
            <a:r>
              <a:rPr lang="tr-TR" dirty="0" smtClean="0"/>
              <a:t>büyüdükçe, ayrılık, sevilmeme, bedenine zarar geleceği ve kendi beklentilerini karşılayamama korkusu gibi farklı korkuların ve düşlemlerin üstesinden gelmeyi öğrenir. </a:t>
            </a:r>
            <a:endParaRPr lang="tr-TR" dirty="0" smtClean="0"/>
          </a:p>
          <a:p>
            <a:endParaRPr lang="tr-TR" dirty="0" smtClean="0"/>
          </a:p>
          <a:p>
            <a:r>
              <a:rPr lang="tr-TR" dirty="0" smtClean="0"/>
              <a:t>Dramatik </a:t>
            </a:r>
            <a:r>
              <a:rPr lang="tr-TR" dirty="0" smtClean="0"/>
              <a:t>bir kayıp olduğunda, çocuğun uzlaşıp bir yerlere oturtmaya çalıştığı gelişimsel senaryo ile gerçek kayıp birbirine karışır. Çocuk bir biçimde kendini suçlar ve sonuçta ya duygularını bastırır ya da bu noktada saplanıp kalır</a:t>
            </a:r>
            <a:r>
              <a:rPr lang="tr-TR" dirty="0" smtClean="0"/>
              <a:t>.</a:t>
            </a:r>
          </a:p>
          <a:p>
            <a:endParaRPr lang="tr-TR" dirty="0" smtClean="0"/>
          </a:p>
          <a:p>
            <a:r>
              <a:rPr lang="tr-TR" dirty="0" smtClean="0"/>
              <a:t>Genellikle ergenliği tamamlamadan bir ebeveynini kaybeden ve ebeveynin yerine geçecek ve yas tutmaya yardım edecek iyi birini bulamayan çocukların yası tamamlanamaz ve bitmeyen yastaki kişiler halini alır. Ebeveyn ‘’ölümsüz kayıp’’ figürü haline gelir. Bu, kişinin peşini bırakmayan bir eksikliktir</a:t>
            </a:r>
            <a:r>
              <a:rPr lang="tr-TR" dirty="0" smtClean="0"/>
              <a:t>.</a:t>
            </a:r>
          </a:p>
          <a:p>
            <a:pPr>
              <a:buNone/>
            </a:pPr>
            <a:endParaRPr lang="tr-TR" dirty="0" smtClean="0"/>
          </a:p>
          <a:p>
            <a:r>
              <a:rPr lang="tr-TR" dirty="0" smtClean="0"/>
              <a:t>Hayatta kalan ebeveynin baş etme yetisi, yasını tamamlayabilmesi, çocuğu rahatlatması, ona kaybedilenin yerine geçecek uygun nesneler sağlaması, çocuğun kayıptan sonra toparlanmasında son derece etkilidir.</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ÇÖZÜM</a:t>
            </a:r>
            <a:r>
              <a:rPr lang="tr-TR" dirty="0" smtClean="0"/>
              <a:t/>
            </a:r>
            <a:br>
              <a:rPr lang="tr-TR" dirty="0" smtClean="0"/>
            </a:br>
            <a:endParaRPr lang="tr-TR" dirty="0"/>
          </a:p>
        </p:txBody>
      </p:sp>
      <p:sp>
        <p:nvSpPr>
          <p:cNvPr id="3" name="2 İçerik Yer Tutucusu"/>
          <p:cNvSpPr>
            <a:spLocks noGrp="1"/>
          </p:cNvSpPr>
          <p:nvPr>
            <p:ph idx="1"/>
          </p:nvPr>
        </p:nvSpPr>
        <p:spPr>
          <a:xfrm>
            <a:off x="395536" y="1556792"/>
            <a:ext cx="8291264" cy="4767808"/>
          </a:xfrm>
        </p:spPr>
        <p:txBody>
          <a:bodyPr>
            <a:normAutofit fontScale="85000" lnSpcReduction="10000"/>
          </a:bodyPr>
          <a:lstStyle/>
          <a:p>
            <a:r>
              <a:rPr lang="tr-TR" dirty="0" smtClean="0"/>
              <a:t>Terapist </a:t>
            </a:r>
            <a:r>
              <a:rPr lang="tr-TR" dirty="0" smtClean="0"/>
              <a:t>ilk olarak hastayla onun yas tutamamasının nedenlerini belirlemek için somut kayıplarla birlikte çocukluktaki gelişimsel kayıpları da dikkate alarak tanıya yönelik bir görüşme yapar</a:t>
            </a:r>
            <a:r>
              <a:rPr lang="tr-TR" dirty="0" smtClean="0"/>
              <a:t>.</a:t>
            </a:r>
          </a:p>
          <a:p>
            <a:endParaRPr lang="tr-TR" dirty="0" smtClean="0"/>
          </a:p>
          <a:p>
            <a:r>
              <a:rPr lang="tr-TR" dirty="0" smtClean="0"/>
              <a:t>İçe alınmış nesne ya da sağlıksız özdeşim olup olmadığını belirlemeye ve bağlantı nesnesinin izini sürmeye çalışılır</a:t>
            </a:r>
            <a:r>
              <a:rPr lang="tr-TR" dirty="0" smtClean="0"/>
              <a:t>.</a:t>
            </a:r>
          </a:p>
          <a:p>
            <a:endParaRPr lang="tr-TR" dirty="0" smtClean="0"/>
          </a:p>
          <a:p>
            <a:r>
              <a:rPr lang="tr-TR" dirty="0" smtClean="0"/>
              <a:t>Hasta kaybettiği kişi ile uğraş halinde olduğu için, yeniden yaslandırma terapisinin ilk amaçlarından biri, hastanın kendisi ile kaybettiği kişi arasındaki ayrımı yapmasına yardım etmektir</a:t>
            </a:r>
            <a:r>
              <a:rPr lang="tr-TR" dirty="0" smtClean="0"/>
              <a:t>.</a:t>
            </a:r>
          </a:p>
          <a:p>
            <a:pPr>
              <a:buNone/>
            </a:pPr>
            <a:endParaRPr lang="tr-TR" dirty="0" smtClean="0"/>
          </a:p>
          <a:p>
            <a:r>
              <a:rPr lang="tr-TR" dirty="0" smtClean="0"/>
              <a:t>Hastayı kaybı hakkında konuşması, ölüme neden olan hastalık ya da ortamını hatırlaması, ölü bedeni gördüğünde ve cenazeye katıldığında verdiği tepkileri anlatması için yüreklendirilir.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836712"/>
            <a:ext cx="8291264" cy="5487888"/>
          </a:xfrm>
        </p:spPr>
        <p:txBody>
          <a:bodyPr>
            <a:normAutofit fontScale="85000" lnSpcReduction="20000"/>
          </a:bodyPr>
          <a:lstStyle/>
          <a:p>
            <a:r>
              <a:rPr lang="tr-TR" dirty="0" smtClean="0"/>
              <a:t>Hastaya doğrudan soru sormaktan kaçınılır. Aksine, yorum ve açıklığa kavuşturma gibi teknikleri kullanarak hasta iç görüye yöneltmeye çalışılır</a:t>
            </a:r>
            <a:r>
              <a:rPr lang="tr-TR" dirty="0" smtClean="0"/>
              <a:t>.</a:t>
            </a:r>
          </a:p>
          <a:p>
            <a:endParaRPr lang="tr-TR" dirty="0" smtClean="0"/>
          </a:p>
          <a:p>
            <a:r>
              <a:rPr lang="tr-TR" dirty="0" smtClean="0"/>
              <a:t>Zamanla hasta zıt duygularını fark eder. Bir taraftaki kaybettiği ilişkiyi geri getirme özlemi, öteki taraftaki bu duygunun esaretinden kurtulma isteği tarafından dengelenir. </a:t>
            </a:r>
            <a:endParaRPr lang="tr-TR" dirty="0" smtClean="0"/>
          </a:p>
          <a:p>
            <a:endParaRPr lang="tr-TR" dirty="0" smtClean="0"/>
          </a:p>
          <a:p>
            <a:r>
              <a:rPr lang="tr-TR" dirty="0" smtClean="0"/>
              <a:t>Hastayı </a:t>
            </a:r>
            <a:r>
              <a:rPr lang="tr-TR" dirty="0" smtClean="0"/>
              <a:t>bu tür zıt duyguların normal olduğu konusunda rahatlatmak yerine, bu mesajı </a:t>
            </a:r>
            <a:r>
              <a:rPr lang="tr-TR" dirty="0" err="1" smtClean="0"/>
              <a:t>terapötik</a:t>
            </a:r>
            <a:r>
              <a:rPr lang="tr-TR" dirty="0" smtClean="0"/>
              <a:t> yansızlık ve empati yoluyla iletmek gerekir. </a:t>
            </a:r>
            <a:endParaRPr lang="tr-TR" dirty="0" smtClean="0"/>
          </a:p>
          <a:p>
            <a:endParaRPr lang="tr-TR" dirty="0" smtClean="0"/>
          </a:p>
          <a:p>
            <a:r>
              <a:rPr lang="tr-TR" dirty="0" smtClean="0"/>
              <a:t>Empati </a:t>
            </a:r>
            <a:r>
              <a:rPr lang="tr-TR" dirty="0" smtClean="0"/>
              <a:t>içeren ifadeler, hastanın kaybettiği kişiyi neden hem kurtarmak hem de ondan kurtulmak istediğini araştırmasını sağlar. Bu noktada hasta öfkelenir, ölüm ve ölen kişiyle geçmiş deneyimlerini farklı biçimlerde yeniden yaşar</a:t>
            </a:r>
            <a:r>
              <a:rPr lang="tr-TR" dirty="0" smtClean="0"/>
              <a:t>.</a:t>
            </a:r>
          </a:p>
          <a:p>
            <a:pPr>
              <a:buNone/>
            </a:pPr>
            <a:endParaRPr lang="tr-TR" dirty="0" smtClean="0"/>
          </a:p>
          <a:p>
            <a:r>
              <a:rPr lang="tr-TR" dirty="0" smtClean="0"/>
              <a:t> </a:t>
            </a:r>
            <a:r>
              <a:rPr lang="tr-TR" dirty="0" smtClean="0"/>
              <a:t>Hasta yeniden yaslanmaya  başlamıştır. </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764704"/>
            <a:ext cx="8363272" cy="5559896"/>
          </a:xfrm>
        </p:spPr>
        <p:txBody>
          <a:bodyPr>
            <a:normAutofit fontScale="70000" lnSpcReduction="20000"/>
          </a:bodyPr>
          <a:lstStyle/>
          <a:p>
            <a:r>
              <a:rPr lang="tr-TR" dirty="0" smtClean="0"/>
              <a:t>Yeterli miktarda duygu dışavurumundan sonra, hastadan görüşmeye bir bağlantı nesnesi getirmesi istenir. Başta, hasta bu nesnenin varlığını görmezden gelir. Zamanla, nesneye dokunmasını ve aklına gelenleri söylemesi istenir. Hasta genellikle bağlantı nesnesini çatışmalı bir ilişkinin saklandığı sihirli bir kutuya benzetir</a:t>
            </a:r>
            <a:r>
              <a:rPr lang="tr-TR" dirty="0" smtClean="0"/>
              <a:t>.</a:t>
            </a:r>
          </a:p>
          <a:p>
            <a:pPr>
              <a:buNone/>
            </a:pPr>
            <a:endParaRPr lang="tr-TR" dirty="0" smtClean="0"/>
          </a:p>
          <a:p>
            <a:r>
              <a:rPr lang="tr-TR" dirty="0" smtClean="0"/>
              <a:t>Bir bağlantı nesnesi haftalarca süren duygusal fırtınaları harekete geçirebilir. Önceleri belirsiz olmakla birlikte, sonraları ayrımlaşarak hem terapistin hem de hastanın öfke, suçluluk, vicdan azabı, üzüntü gibi duygularının ayırtına varmalarını sağlar</a:t>
            </a:r>
            <a:r>
              <a:rPr lang="tr-TR" dirty="0" smtClean="0"/>
              <a:t>.</a:t>
            </a:r>
          </a:p>
          <a:p>
            <a:endParaRPr lang="tr-TR" dirty="0" smtClean="0"/>
          </a:p>
          <a:p>
            <a:r>
              <a:rPr lang="tr-TR" dirty="0" smtClean="0"/>
              <a:t> </a:t>
            </a:r>
            <a:r>
              <a:rPr lang="tr-TR" dirty="0" smtClean="0"/>
              <a:t>Daha sonra hasta nesneyi atsa da saklasa da bağlantı nesnesi gücünü kaybeder</a:t>
            </a:r>
            <a:r>
              <a:rPr lang="tr-TR" dirty="0" smtClean="0"/>
              <a:t>.</a:t>
            </a:r>
          </a:p>
          <a:p>
            <a:endParaRPr lang="tr-TR" dirty="0" smtClean="0"/>
          </a:p>
          <a:p>
            <a:r>
              <a:rPr lang="tr-TR" dirty="0" smtClean="0"/>
              <a:t> </a:t>
            </a:r>
            <a:r>
              <a:rPr lang="tr-TR" dirty="0" smtClean="0"/>
              <a:t>Bağlantı nesnesi etkisini kaybettikçe, hasta daha fazla sıkıntı hisseder ve yasını tamamlamaya hazır hale gelir. Hastalar ilişkiye veda dercesine, mezarı ziyaret ederek(eğer daha önce yapmamışlarsa) ya da kaybın hatırasını yaşatacak başka bir şeyler bularak son adımları atarlar</a:t>
            </a:r>
            <a:r>
              <a:rPr lang="tr-TR" dirty="0" smtClean="0"/>
              <a:t>.</a:t>
            </a:r>
          </a:p>
          <a:p>
            <a:endParaRPr lang="tr-TR" dirty="0" smtClean="0"/>
          </a:p>
          <a:p>
            <a:r>
              <a:rPr lang="tr-TR" dirty="0" smtClean="0"/>
              <a:t>Bu süreç boyunca rüyalar hastanın yeniden yaslanmasının neresinde olduğu konusunda ipuçları verir.</a:t>
            </a:r>
          </a:p>
          <a:p>
            <a:pPr>
              <a:buNone/>
            </a:pPr>
            <a:endParaRPr lang="tr-TR" dirty="0" smtClean="0"/>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b="1" i="1" dirty="0" smtClean="0"/>
              <a:t>Sunu ‘’KAYIPTAN SONRA YAŞAM’’ adlı kitaptan alıntıdır.(prof. </a:t>
            </a:r>
            <a:r>
              <a:rPr lang="tr-TR" sz="2000" b="1" i="1" dirty="0" err="1" smtClean="0"/>
              <a:t>Vamık</a:t>
            </a:r>
            <a:r>
              <a:rPr lang="tr-TR" sz="2000" b="1" i="1" dirty="0" smtClean="0"/>
              <a:t> D. VOLKAN, </a:t>
            </a:r>
            <a:r>
              <a:rPr lang="tr-TR" sz="2000" b="1" i="1" dirty="0" err="1" smtClean="0"/>
              <a:t>Elizabeth</a:t>
            </a:r>
            <a:r>
              <a:rPr lang="tr-TR" sz="2000" b="1" i="1" dirty="0" smtClean="0"/>
              <a:t> ZINTL)</a:t>
            </a:r>
            <a:r>
              <a:rPr lang="tr-TR" sz="2000" dirty="0" smtClean="0"/>
              <a:t/>
            </a:r>
            <a:br>
              <a:rPr lang="tr-TR" sz="2000" dirty="0" smtClean="0"/>
            </a:br>
            <a:endParaRPr lang="tr-TR" sz="2000" dirty="0"/>
          </a:p>
        </p:txBody>
      </p:sp>
      <p:pic>
        <p:nvPicPr>
          <p:cNvPr id="4" name="3 İçerik Yer Tutucusu" descr="vamık.jpg"/>
          <p:cNvPicPr>
            <a:picLocks noGrp="1" noChangeAspect="1"/>
          </p:cNvPicPr>
          <p:nvPr>
            <p:ph sz="half" idx="1"/>
          </p:nvPr>
        </p:nvPicPr>
        <p:blipFill>
          <a:blip r:embed="rId2" cstate="print"/>
          <a:stretch>
            <a:fillRect/>
          </a:stretch>
        </p:blipFill>
        <p:spPr>
          <a:xfrm>
            <a:off x="827584" y="1988840"/>
            <a:ext cx="2592288" cy="4069457"/>
          </a:xfrm>
        </p:spPr>
      </p:pic>
      <p:sp>
        <p:nvSpPr>
          <p:cNvPr id="5" name="4 İçerik Yer Tutucusu"/>
          <p:cNvSpPr>
            <a:spLocks noGrp="1"/>
          </p:cNvSpPr>
          <p:nvPr>
            <p:ph sz="half" idx="2"/>
          </p:nvPr>
        </p:nvSpPr>
        <p:spPr/>
        <p:txBody>
          <a:bodyPr/>
          <a:lstStyle/>
          <a:p>
            <a:endParaRPr lang="tr-TR" dirty="0" smtClean="0"/>
          </a:p>
          <a:p>
            <a:endParaRPr lang="tr-TR" dirty="0" smtClean="0"/>
          </a:p>
          <a:p>
            <a:endParaRPr lang="tr-TR" dirty="0" smtClean="0"/>
          </a:p>
          <a:p>
            <a:endParaRPr lang="tr-TR" dirty="0" smtClean="0"/>
          </a:p>
          <a:p>
            <a:r>
              <a:rPr lang="tr-TR" b="1" i="1" dirty="0" smtClean="0"/>
              <a:t>TEŞEKKÜRLER…</a:t>
            </a:r>
            <a:endParaRPr lang="tr-TR" b="1"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219256" cy="5487888"/>
          </a:xfrm>
        </p:spPr>
        <p:txBody>
          <a:bodyPr>
            <a:normAutofit fontScale="92500" lnSpcReduction="20000"/>
          </a:bodyPr>
          <a:lstStyle/>
          <a:p>
            <a:r>
              <a:rPr lang="tr-TR" b="1" i="1" dirty="0" smtClean="0"/>
              <a:t>Yas tutma sürecini başlangıç dönemi ve yas tutma işi olarak ikiye ayırabiliriz. </a:t>
            </a:r>
            <a:endParaRPr lang="tr-TR" dirty="0" smtClean="0"/>
          </a:p>
          <a:p>
            <a:endParaRPr lang="tr-TR" dirty="0" smtClean="0"/>
          </a:p>
          <a:p>
            <a:r>
              <a:rPr lang="tr-TR" b="1" i="1" dirty="0" smtClean="0"/>
              <a:t>birinci </a:t>
            </a:r>
            <a:r>
              <a:rPr lang="tr-TR" b="1" i="1" dirty="0" smtClean="0"/>
              <a:t>evre</a:t>
            </a:r>
            <a:r>
              <a:rPr lang="tr-TR" dirty="0" smtClean="0"/>
              <a:t>; kaybın ya da kayıp tehdidinin (örneğin ölümcül hastalık tanısı) gerçekleştiği andan itibaren başlayan kriz dönemindeki kederdir. Bedenimiz ve zihnimiz kedere karşı direnir. Ölümle yüzleşmekten kaçınmak için yadsıma ve bölme savunma mekanizmaları, pazarlık, sıkıntı ve öfke içine girer çıkarız. Acı gerçeği özümsediğimizde kriz dönemi sona erer. Çoğu kişi ölümü kabul etmekle yas tutmanın sona erdiğini varsayar ama aslında yas tutmanın ikinci evresi başlar. </a:t>
            </a:r>
            <a:endParaRPr lang="tr-TR" dirty="0" smtClean="0"/>
          </a:p>
          <a:p>
            <a:endParaRPr lang="tr-TR" dirty="0" smtClean="0"/>
          </a:p>
          <a:p>
            <a:r>
              <a:rPr lang="tr-TR" dirty="0" smtClean="0"/>
              <a:t>Ancak </a:t>
            </a:r>
            <a:r>
              <a:rPr lang="tr-TR" dirty="0" smtClean="0"/>
              <a:t>ölümün gerçekleştiğini bir kez kabul ettikten sonra, ölen kişiyle ilişkimizi artık bizi sürekli uğraştırmayacak  bir hatıraya dönüştürebilmek için gereken ince ve karmaşık uzlaşma işine başlayabiliriz.</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052736"/>
            <a:ext cx="8363272" cy="5271864"/>
          </a:xfrm>
        </p:spPr>
        <p:txBody>
          <a:bodyPr>
            <a:normAutofit/>
          </a:bodyPr>
          <a:lstStyle/>
          <a:p>
            <a:r>
              <a:rPr lang="tr-TR" b="1" dirty="0" smtClean="0"/>
              <a:t>YADSIMA:</a:t>
            </a:r>
            <a:r>
              <a:rPr lang="tr-TR" dirty="0" smtClean="0"/>
              <a:t> Şoku emerek korkunç gerçeği yavaş yavaş sindirmemize yardımcı olan bir tampon gibi iş görür. Mutlak yadsıma, gerçeğe genellikle çabucak boyun eğer. Ölü evini ziyaret ederiz  ya da cenaze törenine katılırız.</a:t>
            </a:r>
          </a:p>
          <a:p>
            <a:pPr lvl="1"/>
            <a:endParaRPr lang="tr-TR" b="1" i="1" dirty="0" smtClean="0"/>
          </a:p>
          <a:p>
            <a:pPr lvl="1"/>
            <a:r>
              <a:rPr lang="tr-TR" b="1" i="1" dirty="0" smtClean="0"/>
              <a:t>‘</a:t>
            </a:r>
            <a:r>
              <a:rPr lang="tr-TR" b="1" i="1" dirty="0" smtClean="0"/>
              <a:t>’Vietnam’da ölen ABD’li bir asker yakını;uzun süre bu yalnızca bir yanlışlık. Ölen </a:t>
            </a:r>
            <a:r>
              <a:rPr lang="tr-TR" b="1" i="1" dirty="0" err="1" smtClean="0"/>
              <a:t>paul</a:t>
            </a:r>
            <a:r>
              <a:rPr lang="tr-TR" b="1" i="1" dirty="0" smtClean="0"/>
              <a:t> değil diye düşündüm. Onu aramayı düşünüyordum. Gerçekten.. hem zaman zaman bazı öyküler duyuyorsunuz. Birisi künyesini kaybediyor ya da onun gibi bir şey. Sonra o künye başkasının üzerinde bulunuyor. Bunun gibi bir şey oldu ve sanki bir başkasını gömdük gibi geliyor.’’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08720"/>
            <a:ext cx="8219256" cy="5415880"/>
          </a:xfrm>
        </p:spPr>
        <p:txBody>
          <a:bodyPr/>
          <a:lstStyle/>
          <a:p>
            <a:r>
              <a:rPr lang="tr-TR" b="1" dirty="0" smtClean="0"/>
              <a:t>BÖLME:</a:t>
            </a:r>
            <a:r>
              <a:rPr lang="tr-TR" dirty="0" smtClean="0"/>
              <a:t> zihnin bir yanı kaybı kaybı yadsırken diğer yanının bilmesine izin verir. </a:t>
            </a:r>
          </a:p>
          <a:p>
            <a:pPr lvl="1"/>
            <a:endParaRPr lang="tr-TR" b="1" i="1" dirty="0" smtClean="0"/>
          </a:p>
          <a:p>
            <a:pPr lvl="1"/>
            <a:r>
              <a:rPr lang="tr-TR" b="1" i="1" dirty="0" smtClean="0"/>
              <a:t>‘</a:t>
            </a:r>
            <a:r>
              <a:rPr lang="tr-TR" b="1" i="1" dirty="0" smtClean="0"/>
              <a:t>’Babasının cenaze hazırlıklarındaki bir oğul, okunacak ilahiler için babasının fikrini almayı yapılacak işler listesine not eder.’’</a:t>
            </a:r>
            <a:endParaRPr lang="tr-TR" dirty="0" smtClean="0"/>
          </a:p>
          <a:p>
            <a:endParaRPr lang="tr-TR" dirty="0" smtClean="0"/>
          </a:p>
          <a:p>
            <a:r>
              <a:rPr lang="tr-TR" dirty="0" smtClean="0"/>
              <a:t>Bölme</a:t>
            </a:r>
            <a:r>
              <a:rPr lang="tr-TR" dirty="0" smtClean="0"/>
              <a:t>, o kadar yaygındır ki bazı toplumlarda bu uğurlamalar kültürün içine yerleşmiştir ve normal yas tutma sürecinin bir parçasıymış gibi kabul edilir. Geride kalanlar ölenin ziyaretini beklerler. Bu ziyareti vedalaşmak için son bir fırsat olarak görürler.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507288" cy="5343872"/>
          </a:xfrm>
        </p:spPr>
        <p:txBody>
          <a:bodyPr>
            <a:normAutofit fontScale="85000" lnSpcReduction="10000"/>
          </a:bodyPr>
          <a:lstStyle/>
          <a:p>
            <a:r>
              <a:rPr lang="tr-TR" b="1" dirty="0" smtClean="0"/>
              <a:t>PAZARLIK </a:t>
            </a:r>
            <a:r>
              <a:rPr lang="tr-TR" b="1" dirty="0" smtClean="0"/>
              <a:t>ETME:</a:t>
            </a:r>
            <a:r>
              <a:rPr lang="tr-TR" dirty="0" smtClean="0"/>
              <a:t> kaybın olduğuna ilişkin daha yüksek düzeyde bir farkındalık vardır. Ancak direnç bizi kaderle psişik pazarlılara oturtacak kadar işi uzatır. Ayrılıktan önceki son günleri, haftaları, saatleri geri getirmeye çalışarak yeniden yaşarız</a:t>
            </a:r>
            <a:r>
              <a:rPr lang="tr-TR" dirty="0" smtClean="0"/>
              <a:t>.</a:t>
            </a:r>
          </a:p>
          <a:p>
            <a:endParaRPr lang="tr-TR" dirty="0" smtClean="0"/>
          </a:p>
          <a:p>
            <a:pPr lvl="1"/>
            <a:r>
              <a:rPr lang="tr-TR" b="1" i="1" dirty="0" err="1" smtClean="0"/>
              <a:t>Janice</a:t>
            </a:r>
            <a:r>
              <a:rPr lang="tr-TR" b="1" i="1" dirty="0" smtClean="0"/>
              <a:t>, arabasıyla erkek kardeşinin cenaze töreninden dönüyordu. Uzakta yeşil bir kilometre levhası seçiliyordu. Bu pazarlık fırsatını hemen değerlendirdi.’’ Eğer eve kadar olan uzaklığı doğru tahmin edebilirsem, ölüm kötü bir rüya. Eğer kötü bir rüyaysa kardeşime benim için ne ifade ettiğini açıklayacağım</a:t>
            </a:r>
            <a:r>
              <a:rPr lang="tr-TR" b="1" i="1" dirty="0" smtClean="0"/>
              <a:t>.’’</a:t>
            </a:r>
          </a:p>
          <a:p>
            <a:pPr lvl="1">
              <a:buNone/>
            </a:pPr>
            <a:endParaRPr lang="tr-TR" dirty="0" smtClean="0"/>
          </a:p>
          <a:p>
            <a:r>
              <a:rPr lang="tr-TR" dirty="0" smtClean="0"/>
              <a:t>Pazarlıkların yanında bir dizi, ‘’ şunu yapmalıydım, grip olduğunda onunla daha çok ilgilenmeliydim, istediği kitabı kütüphaneden almalıydım, son gece uyumayıp onunla oturmalıydım, ona onu ne kadar çok sevdiğimi söylemeliydim.’’</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08720"/>
            <a:ext cx="8219256" cy="5415880"/>
          </a:xfrm>
        </p:spPr>
        <p:txBody>
          <a:bodyPr>
            <a:normAutofit/>
          </a:bodyPr>
          <a:lstStyle/>
          <a:p>
            <a:r>
              <a:rPr lang="tr-TR" b="1" dirty="0" smtClean="0"/>
              <a:t>SIKINTI:</a:t>
            </a:r>
            <a:r>
              <a:rPr lang="tr-TR" dirty="0" smtClean="0"/>
              <a:t> önemli bir insanı ya da bir şeyi kaybetmek, reddedilme ve güçsüzlük duygularını harekete geçirdiğinden, kaybın gerçekliği yavaş yavaş içimize işledikçe iç sıkıntısı duyarız.</a:t>
            </a:r>
          </a:p>
          <a:p>
            <a:pPr lvl="1"/>
            <a:endParaRPr lang="tr-TR" b="1" i="1" dirty="0" smtClean="0"/>
          </a:p>
          <a:p>
            <a:pPr lvl="1"/>
            <a:r>
              <a:rPr lang="tr-TR" b="1" i="1" dirty="0" smtClean="0"/>
              <a:t>Bir </a:t>
            </a:r>
            <a:r>
              <a:rPr lang="tr-TR" b="1" i="1" dirty="0" smtClean="0"/>
              <a:t>adam sevgilisinin </a:t>
            </a:r>
            <a:r>
              <a:rPr lang="tr-TR" b="1" i="1" dirty="0" err="1" smtClean="0"/>
              <a:t>AIDS’ten</a:t>
            </a:r>
            <a:r>
              <a:rPr lang="tr-TR" b="1" i="1" dirty="0" smtClean="0"/>
              <a:t> ölmesinin ardından; sokakta tuhaf bir biçimde her şeyden korkarak yürüyorum. 10 yoldur Manhattan ‘da oturuyorum. Zarar görme olasılığının her zaman farkındaydım ama bu başka bir şey… sanki bir şeyden sürekli korkuyorum ama onu adlandıramıyorum’’</a:t>
            </a:r>
            <a:endParaRPr lang="tr-TR"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908720"/>
            <a:ext cx="8291264" cy="5415880"/>
          </a:xfrm>
        </p:spPr>
        <p:txBody>
          <a:bodyPr>
            <a:normAutofit fontScale="92500" lnSpcReduction="10000"/>
          </a:bodyPr>
          <a:lstStyle/>
          <a:p>
            <a:r>
              <a:rPr lang="tr-TR" b="1" i="1" dirty="0" smtClean="0"/>
              <a:t>ÖFKE:</a:t>
            </a:r>
            <a:r>
              <a:rPr lang="tr-TR" i="1" dirty="0" smtClean="0"/>
              <a:t> </a:t>
            </a:r>
            <a:r>
              <a:rPr lang="tr-TR" dirty="0" smtClean="0"/>
              <a:t>biri bizi istemeden terk etse bile geride kalmak bizi çileden çıkarır. Oysa ölüm durumunda toplumsal kurallar öfkelenmeye izin vermez.</a:t>
            </a:r>
            <a:r>
              <a:rPr lang="tr-TR" i="1" dirty="0" smtClean="0"/>
              <a:t> </a:t>
            </a:r>
            <a:r>
              <a:rPr lang="tr-TR" dirty="0" smtClean="0"/>
              <a:t>Ölen ya da bizi terk eden birine nasıl deli gibi öfkelendiğimizi nadiren kabul ederiz.</a:t>
            </a:r>
          </a:p>
          <a:p>
            <a:endParaRPr lang="tr-TR" b="1" i="1" dirty="0" smtClean="0"/>
          </a:p>
          <a:p>
            <a:pPr lvl="1"/>
            <a:r>
              <a:rPr lang="tr-TR" b="1" i="1" dirty="0" smtClean="0"/>
              <a:t>Eski </a:t>
            </a:r>
            <a:r>
              <a:rPr lang="tr-TR" b="1" i="1" dirty="0" smtClean="0"/>
              <a:t>bir adete göre varlıklı Kıbrıslı Türk aileler, evden çıkarılırken tabuta’’ nereye gidiyorsun, bizi nasıl bırakırsın ‘’ diye bağırıp çağırmaları için öfkeli matemciler tutarlardı</a:t>
            </a:r>
            <a:r>
              <a:rPr lang="tr-TR" b="1" i="1" dirty="0" smtClean="0"/>
              <a:t>.</a:t>
            </a:r>
          </a:p>
          <a:p>
            <a:pPr lvl="1">
              <a:buNone/>
            </a:pPr>
            <a:endParaRPr lang="tr-TR" b="1" i="1" dirty="0" smtClean="0"/>
          </a:p>
          <a:p>
            <a:pPr lvl="1"/>
            <a:r>
              <a:rPr lang="tr-TR" dirty="0" smtClean="0"/>
              <a:t>Belirli bir öfke, gerçekleri kabul etmeye başladığımızı gösteren sağlıklı bir işarettir. Tek bir öfke dalgası, yadsıma, bölme ve pazarlık etme döngüsünde nadiren yeterli olur. Bu dönemler, gerekli düzeyde bağışıklık kazanabilmek için yapılan bir dizi aşılama gibidir.</a:t>
            </a:r>
          </a:p>
          <a:p>
            <a:pPr lvl="1"/>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3828</Words>
  <Application>Microsoft Office PowerPoint</Application>
  <PresentationFormat>Ekran Gösterisi (4:3)</PresentationFormat>
  <Paragraphs>238</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Akış</vt:lpstr>
      <vt:lpstr>KAYIPTAN SONRA YAŞAM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ACIMASIZ ARMAĞANLAR </vt:lpstr>
      <vt:lpstr>Slayt 18</vt:lpstr>
      <vt:lpstr>KOMPLİKE YAS  </vt:lpstr>
      <vt:lpstr>Slayt 20</vt:lpstr>
      <vt:lpstr>Slayt 21</vt:lpstr>
      <vt:lpstr>Slayt 22</vt:lpstr>
      <vt:lpstr>Slayt 23</vt:lpstr>
      <vt:lpstr>Slayt 24</vt:lpstr>
      <vt:lpstr>Slayt 25</vt:lpstr>
      <vt:lpstr>Bitmeyen yas </vt:lpstr>
      <vt:lpstr>Slayt 27</vt:lpstr>
      <vt:lpstr>BİTMEYEN YASTAKİLERİN RÜYALARI </vt:lpstr>
      <vt:lpstr>ÖLÜLER YAŞAMAYA DEVAM EDERSE </vt:lpstr>
      <vt:lpstr>BAĞLANTI NESNELERİ </vt:lpstr>
      <vt:lpstr>Slayt 31</vt:lpstr>
      <vt:lpstr>ÇOCUKLUKTAKİ KAYIPLARIN SONUÇLARI </vt:lpstr>
      <vt:lpstr>ÇÖZÜM </vt:lpstr>
      <vt:lpstr>Slayt 34</vt:lpstr>
      <vt:lpstr>Slayt 35</vt:lpstr>
      <vt:lpstr>Sunu ‘’KAYIPTAN SONRA YAŞAM’’ adlı kitaptan alıntıdır.(prof. Vamık D. VOLKAN, Elizabeth ZINTL)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Burak</dc:creator>
  <cp:lastModifiedBy>ismail</cp:lastModifiedBy>
  <cp:revision>6</cp:revision>
  <dcterms:created xsi:type="dcterms:W3CDTF">2022-04-20T06:13:25Z</dcterms:created>
  <dcterms:modified xsi:type="dcterms:W3CDTF">2022-04-20T07:16:58Z</dcterms:modified>
</cp:coreProperties>
</file>