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svg" ContentType="image/sv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71" r:id="rId13"/>
    <p:sldId id="267" r:id="rId14"/>
    <p:sldId id="268" r:id="rId15"/>
    <p:sldId id="269" r:id="rId16"/>
  </p:sldIdLst>
  <p:sldSz cx="18288000" cy="10287000"/>
  <p:notesSz cx="6858000" cy="9144000"/>
  <p:embeddedFontLst>
    <p:embeddedFont>
      <p:font typeface="Comic Sans MS" pitchFamily="66" charset="0"/>
      <p:regular r:id="rId17"/>
      <p:bold r:id="rId18"/>
    </p:embeddedFont>
    <p:embeddedFont>
      <p:font typeface="Roboto" charset="0"/>
      <p:regular r:id="rId19"/>
    </p:embeddedFont>
    <p:embeddedFont>
      <p:font typeface="Just Another Hand" charset="0"/>
      <p:regular r:id="rId20"/>
    </p:embeddedFont>
    <p:embeddedFont>
      <p:font typeface="Calibri" pitchFamily="34" charset="0"/>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autoAdjust="0"/>
    <p:restoredTop sz="94622" autoAdjust="0"/>
  </p:normalViewPr>
  <p:slideViewPr>
    <p:cSldViewPr>
      <p:cViewPr varScale="1">
        <p:scale>
          <a:sx n="57" d="100"/>
          <a:sy n="57" d="100"/>
        </p:scale>
        <p:origin x="-28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4.svg"/><Relationship Id="rId7" Type="http://schemas.openxmlformats.org/officeDocument/2006/relationships/image" Target="../media/image30.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26.sv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6.sv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8.svg"/><Relationship Id="rId4" Type="http://schemas.openxmlformats.org/officeDocument/2006/relationships/image" Target="../media/image10.png"/><Relationship Id="rId9" Type="http://schemas.openxmlformats.org/officeDocument/2006/relationships/image" Target="../media/image4.svg"/></Relationships>
</file>

<file path=ppt/slides/_rels/slide13.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4.svg"/><Relationship Id="rId7" Type="http://schemas.openxmlformats.org/officeDocument/2006/relationships/image" Target="../media/image30.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26.sv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6.sv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6.svg"/><Relationship Id="rId7" Type="http://schemas.openxmlformats.org/officeDocument/2006/relationships/image" Target="../media/image1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4.sv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8.svg"/><Relationship Id="rId4" Type="http://schemas.openxmlformats.org/officeDocument/2006/relationships/image" Target="../media/image10.png"/><Relationship Id="rId9" Type="http://schemas.openxmlformats.org/officeDocument/2006/relationships/image" Target="../media/image4.sv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7" Type="http://schemas.openxmlformats.org/officeDocument/2006/relationships/image" Target="../media/image22.svg"/><Relationship Id="rId12"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26.svg"/><Relationship Id="rId5" Type="http://schemas.openxmlformats.org/officeDocument/2006/relationships/image" Target="../media/image4.svg"/><Relationship Id="rId10" Type="http://schemas.openxmlformats.org/officeDocument/2006/relationships/image" Target="../media/image14.png"/><Relationship Id="rId9" Type="http://schemas.openxmlformats.org/officeDocument/2006/relationships/image" Target="../media/image24.sv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7" Type="http://schemas.openxmlformats.org/officeDocument/2006/relationships/image" Target="../media/image22.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4.svg"/><Relationship Id="rId9" Type="http://schemas.openxmlformats.org/officeDocument/2006/relationships/image" Target="../media/image26.svg"/></Relationships>
</file>

<file path=ppt/slides/_rels/slide6.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4.svg"/><Relationship Id="rId7" Type="http://schemas.openxmlformats.org/officeDocument/2006/relationships/image" Target="../media/image30.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26.sv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6.sv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4.svg"/><Relationship Id="rId7" Type="http://schemas.openxmlformats.org/officeDocument/2006/relationships/image" Target="../media/image30.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26.sv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6.sv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4EB"/>
        </a:solidFill>
        <a:effectLst/>
      </p:bgPr>
    </p:bg>
    <p:spTree>
      <p:nvGrpSpPr>
        <p:cNvPr id="1" name=""/>
        <p:cNvGrpSpPr/>
        <p:nvPr/>
      </p:nvGrpSpPr>
      <p:grpSpPr>
        <a:xfrm>
          <a:off x="0" y="0"/>
          <a:ext cx="0" cy="0"/>
          <a:chOff x="0" y="0"/>
          <a:chExt cx="0" cy="0"/>
        </a:xfrm>
      </p:grpSpPr>
      <p:sp>
        <p:nvSpPr>
          <p:cNvPr id="2" name="Freeform 2"/>
          <p:cNvSpPr/>
          <p:nvPr/>
        </p:nvSpPr>
        <p:spPr>
          <a:xfrm rot="-3863822">
            <a:off x="5532623" y="29299"/>
            <a:ext cx="7222754" cy="10228402"/>
          </a:xfrm>
          <a:custGeom>
            <a:avLst/>
            <a:gdLst/>
            <a:ahLst/>
            <a:cxnLst/>
            <a:rect l="l" t="t" r="r" b="b"/>
            <a:pathLst>
              <a:path w="7222754" h="10228402">
                <a:moveTo>
                  <a:pt x="0" y="0"/>
                </a:moveTo>
                <a:lnTo>
                  <a:pt x="7222754" y="0"/>
                </a:lnTo>
                <a:lnTo>
                  <a:pt x="7222754" y="10228402"/>
                </a:lnTo>
                <a:lnTo>
                  <a:pt x="0" y="1022840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7453818" y="3086100"/>
            <a:ext cx="1668364" cy="4114800"/>
          </a:xfrm>
          <a:custGeom>
            <a:avLst/>
            <a:gdLst/>
            <a:ahLst/>
            <a:cxnLst/>
            <a:rect l="l" t="t" r="r" b="b"/>
            <a:pathLst>
              <a:path w="1668364" h="4114800">
                <a:moveTo>
                  <a:pt x="0" y="0"/>
                </a:moveTo>
                <a:lnTo>
                  <a:pt x="1668364" y="0"/>
                </a:lnTo>
                <a:lnTo>
                  <a:pt x="1668364"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858607" y="3086100"/>
            <a:ext cx="1668364" cy="4114800"/>
          </a:xfrm>
          <a:custGeom>
            <a:avLst/>
            <a:gdLst/>
            <a:ahLst/>
            <a:cxnLst/>
            <a:rect l="l" t="t" r="r" b="b"/>
            <a:pathLst>
              <a:path w="1668364" h="4114800">
                <a:moveTo>
                  <a:pt x="0" y="0"/>
                </a:moveTo>
                <a:lnTo>
                  <a:pt x="1668365" y="0"/>
                </a:lnTo>
                <a:lnTo>
                  <a:pt x="1668365"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a:off x="13580225" y="8044830"/>
            <a:ext cx="8620495" cy="8542127"/>
          </a:xfrm>
          <a:custGeom>
            <a:avLst/>
            <a:gdLst/>
            <a:ahLst/>
            <a:cxnLst/>
            <a:rect l="l" t="t" r="r" b="b"/>
            <a:pathLst>
              <a:path w="8620495" h="8542127">
                <a:moveTo>
                  <a:pt x="0" y="0"/>
                </a:moveTo>
                <a:lnTo>
                  <a:pt x="8620495" y="0"/>
                </a:lnTo>
                <a:lnTo>
                  <a:pt x="8620495" y="8542127"/>
                </a:lnTo>
                <a:lnTo>
                  <a:pt x="0" y="854212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a:off x="5912350" y="-2704068"/>
            <a:ext cx="6018989" cy="4114800"/>
          </a:xfrm>
          <a:custGeom>
            <a:avLst/>
            <a:gdLst/>
            <a:ahLst/>
            <a:cxnLst/>
            <a:rect l="l" t="t" r="r" b="b"/>
            <a:pathLst>
              <a:path w="6018989" h="4114800">
                <a:moveTo>
                  <a:pt x="0" y="0"/>
                </a:moveTo>
                <a:lnTo>
                  <a:pt x="6018989" y="0"/>
                </a:lnTo>
                <a:lnTo>
                  <a:pt x="6018989"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7" name="TextBox 7"/>
          <p:cNvSpPr txBox="1"/>
          <p:nvPr/>
        </p:nvSpPr>
        <p:spPr>
          <a:xfrm>
            <a:off x="2496694" y="3505200"/>
            <a:ext cx="12468966" cy="3489673"/>
          </a:xfrm>
          <a:prstGeom prst="rect">
            <a:avLst/>
          </a:prstGeom>
        </p:spPr>
        <p:txBody>
          <a:bodyPr lIns="0" tIns="0" rIns="0" bIns="0" rtlCol="0" anchor="t">
            <a:spAutoFit/>
          </a:bodyPr>
          <a:lstStyle/>
          <a:p>
            <a:pPr algn="ctr">
              <a:lnSpc>
                <a:spcPts val="13915"/>
              </a:lnSpc>
            </a:pPr>
            <a:r>
              <a:rPr lang="en-US" sz="9600" dirty="0">
                <a:solidFill>
                  <a:srgbClr val="454B64"/>
                </a:solidFill>
                <a:latin typeface="Comic Sans MS" pitchFamily="66" charset="0"/>
              </a:rPr>
              <a:t>DAVRANIŞSAL BAĞIMLILIKLAR </a:t>
            </a:r>
          </a:p>
        </p:txBody>
      </p:sp>
      <p:sp>
        <p:nvSpPr>
          <p:cNvPr id="8" name="Freeform 8"/>
          <p:cNvSpPr/>
          <p:nvPr/>
        </p:nvSpPr>
        <p:spPr>
          <a:xfrm>
            <a:off x="15601764" y="8044830"/>
            <a:ext cx="4577417" cy="4252837"/>
          </a:xfrm>
          <a:custGeom>
            <a:avLst/>
            <a:gdLst/>
            <a:ahLst/>
            <a:cxnLst/>
            <a:rect l="l" t="t" r="r" b="b"/>
            <a:pathLst>
              <a:path w="4577417" h="4252837">
                <a:moveTo>
                  <a:pt x="0" y="0"/>
                </a:moveTo>
                <a:lnTo>
                  <a:pt x="4577417" y="0"/>
                </a:lnTo>
                <a:lnTo>
                  <a:pt x="4577417" y="4252837"/>
                </a:lnTo>
                <a:lnTo>
                  <a:pt x="0" y="4252837"/>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9" name="Freeform 9"/>
          <p:cNvSpPr/>
          <p:nvPr/>
        </p:nvSpPr>
        <p:spPr>
          <a:xfrm>
            <a:off x="-4035369" y="8026604"/>
            <a:ext cx="8620495" cy="8542127"/>
          </a:xfrm>
          <a:custGeom>
            <a:avLst/>
            <a:gdLst/>
            <a:ahLst/>
            <a:cxnLst/>
            <a:rect l="l" t="t" r="r" b="b"/>
            <a:pathLst>
              <a:path w="8620495" h="8542127">
                <a:moveTo>
                  <a:pt x="0" y="0"/>
                </a:moveTo>
                <a:lnTo>
                  <a:pt x="8620495" y="0"/>
                </a:lnTo>
                <a:lnTo>
                  <a:pt x="8620495" y="8542126"/>
                </a:lnTo>
                <a:lnTo>
                  <a:pt x="0" y="854212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0" name="Freeform 10"/>
          <p:cNvSpPr/>
          <p:nvPr/>
        </p:nvSpPr>
        <p:spPr>
          <a:xfrm>
            <a:off x="-622652" y="8026604"/>
            <a:ext cx="3594021" cy="4114800"/>
          </a:xfrm>
          <a:custGeom>
            <a:avLst/>
            <a:gdLst/>
            <a:ahLst/>
            <a:cxnLst/>
            <a:rect l="l" t="t" r="r" b="b"/>
            <a:pathLst>
              <a:path w="3594021" h="4114800">
                <a:moveTo>
                  <a:pt x="0" y="0"/>
                </a:moveTo>
                <a:lnTo>
                  <a:pt x="3594021" y="0"/>
                </a:lnTo>
                <a:lnTo>
                  <a:pt x="3594021" y="4114800"/>
                </a:lnTo>
                <a:lnTo>
                  <a:pt x="0" y="4114800"/>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4EB"/>
        </a:solidFill>
        <a:effectLst/>
      </p:bgPr>
    </p:bg>
    <p:spTree>
      <p:nvGrpSpPr>
        <p:cNvPr id="1" name=""/>
        <p:cNvGrpSpPr/>
        <p:nvPr/>
      </p:nvGrpSpPr>
      <p:grpSpPr>
        <a:xfrm>
          <a:off x="0" y="0"/>
          <a:ext cx="0" cy="0"/>
          <a:chOff x="0" y="0"/>
          <a:chExt cx="0" cy="0"/>
        </a:xfrm>
      </p:grpSpPr>
      <p:sp>
        <p:nvSpPr>
          <p:cNvPr id="2" name="Freeform 2"/>
          <p:cNvSpPr/>
          <p:nvPr/>
        </p:nvSpPr>
        <p:spPr>
          <a:xfrm>
            <a:off x="17453818" y="3086100"/>
            <a:ext cx="1668364" cy="4114800"/>
          </a:xfrm>
          <a:custGeom>
            <a:avLst/>
            <a:gdLst/>
            <a:ahLst/>
            <a:cxnLst/>
            <a:rect l="l" t="t" r="r" b="b"/>
            <a:pathLst>
              <a:path w="1668364" h="4114800">
                <a:moveTo>
                  <a:pt x="0" y="0"/>
                </a:moveTo>
                <a:lnTo>
                  <a:pt x="1668364" y="0"/>
                </a:lnTo>
                <a:lnTo>
                  <a:pt x="1668364"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858607" y="3086100"/>
            <a:ext cx="1668364" cy="4114800"/>
          </a:xfrm>
          <a:custGeom>
            <a:avLst/>
            <a:gdLst/>
            <a:ahLst/>
            <a:cxnLst/>
            <a:rect l="l" t="t" r="r" b="b"/>
            <a:pathLst>
              <a:path w="1668364" h="4114800">
                <a:moveTo>
                  <a:pt x="0" y="0"/>
                </a:moveTo>
                <a:lnTo>
                  <a:pt x="1668365" y="0"/>
                </a:lnTo>
                <a:lnTo>
                  <a:pt x="1668365"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5069228" y="508207"/>
            <a:ext cx="6250428" cy="1272814"/>
          </a:xfrm>
          <a:custGeom>
            <a:avLst/>
            <a:gdLst/>
            <a:ahLst/>
            <a:cxnLst/>
            <a:rect l="l" t="t" r="r" b="b"/>
            <a:pathLst>
              <a:path w="6250428" h="1272814">
                <a:moveTo>
                  <a:pt x="0" y="0"/>
                </a:moveTo>
                <a:lnTo>
                  <a:pt x="6250427" y="0"/>
                </a:lnTo>
                <a:lnTo>
                  <a:pt x="6250427" y="1272814"/>
                </a:lnTo>
                <a:lnTo>
                  <a:pt x="0" y="127281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TextBox 5"/>
          <p:cNvSpPr txBox="1"/>
          <p:nvPr/>
        </p:nvSpPr>
        <p:spPr>
          <a:xfrm>
            <a:off x="5490021" y="317707"/>
            <a:ext cx="5829635" cy="1649353"/>
          </a:xfrm>
          <a:prstGeom prst="rect">
            <a:avLst/>
          </a:prstGeom>
        </p:spPr>
        <p:txBody>
          <a:bodyPr lIns="0" tIns="0" rIns="0" bIns="0" rtlCol="0" anchor="t">
            <a:spAutoFit/>
          </a:bodyPr>
          <a:lstStyle/>
          <a:p>
            <a:pPr algn="ctr">
              <a:lnSpc>
                <a:spcPts val="13401"/>
              </a:lnSpc>
            </a:pPr>
            <a:r>
              <a:rPr lang="en-US" sz="9572">
                <a:solidFill>
                  <a:srgbClr val="454B64"/>
                </a:solidFill>
                <a:latin typeface="Just Another Hand"/>
              </a:rPr>
              <a:t>İnternet Bağımlılığı</a:t>
            </a:r>
          </a:p>
        </p:txBody>
      </p:sp>
      <p:sp>
        <p:nvSpPr>
          <p:cNvPr id="6" name="Freeform 6"/>
          <p:cNvSpPr/>
          <p:nvPr/>
        </p:nvSpPr>
        <p:spPr>
          <a:xfrm>
            <a:off x="-471073" y="1781021"/>
            <a:ext cx="19413510" cy="3953296"/>
          </a:xfrm>
          <a:custGeom>
            <a:avLst/>
            <a:gdLst/>
            <a:ahLst/>
            <a:cxnLst/>
            <a:rect l="l" t="t" r="r" b="b"/>
            <a:pathLst>
              <a:path w="19413510" h="3953296">
                <a:moveTo>
                  <a:pt x="0" y="0"/>
                </a:moveTo>
                <a:lnTo>
                  <a:pt x="19413509" y="0"/>
                </a:lnTo>
                <a:lnTo>
                  <a:pt x="19413509" y="3953297"/>
                </a:lnTo>
                <a:lnTo>
                  <a:pt x="0" y="395329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7" name="TextBox 7"/>
          <p:cNvSpPr txBox="1"/>
          <p:nvPr/>
        </p:nvSpPr>
        <p:spPr>
          <a:xfrm>
            <a:off x="1237746" y="2191172"/>
            <a:ext cx="16216072" cy="3351409"/>
          </a:xfrm>
          <a:prstGeom prst="rect">
            <a:avLst/>
          </a:prstGeom>
        </p:spPr>
        <p:txBody>
          <a:bodyPr lIns="0" tIns="0" rIns="0" bIns="0" rtlCol="0" anchor="t">
            <a:spAutoFit/>
          </a:bodyPr>
          <a:lstStyle/>
          <a:p>
            <a:pPr algn="ctr">
              <a:lnSpc>
                <a:spcPts val="5358"/>
              </a:lnSpc>
              <a:spcBef>
                <a:spcPct val="0"/>
              </a:spcBef>
            </a:pPr>
            <a:r>
              <a:rPr lang="en-US" sz="3827" dirty="0" err="1">
                <a:solidFill>
                  <a:srgbClr val="454B64"/>
                </a:solidFill>
                <a:latin typeface="Roboto"/>
              </a:rPr>
              <a:t>Gelişen</a:t>
            </a:r>
            <a:r>
              <a:rPr lang="en-US" sz="3827" dirty="0">
                <a:solidFill>
                  <a:srgbClr val="454B64"/>
                </a:solidFill>
                <a:latin typeface="Roboto"/>
              </a:rPr>
              <a:t> </a:t>
            </a:r>
            <a:r>
              <a:rPr lang="en-US" sz="3827" dirty="0" err="1">
                <a:solidFill>
                  <a:srgbClr val="454B64"/>
                </a:solidFill>
                <a:latin typeface="Roboto"/>
              </a:rPr>
              <a:t>teknoloji</a:t>
            </a:r>
            <a:r>
              <a:rPr lang="en-US" sz="3827" dirty="0">
                <a:solidFill>
                  <a:srgbClr val="454B64"/>
                </a:solidFill>
                <a:latin typeface="Roboto"/>
              </a:rPr>
              <a:t> </a:t>
            </a:r>
            <a:r>
              <a:rPr lang="en-US" sz="3827" dirty="0" err="1">
                <a:solidFill>
                  <a:srgbClr val="454B64"/>
                </a:solidFill>
                <a:latin typeface="Roboto"/>
              </a:rPr>
              <a:t>ile</a:t>
            </a:r>
            <a:r>
              <a:rPr lang="en-US" sz="3827" dirty="0">
                <a:solidFill>
                  <a:srgbClr val="454B64"/>
                </a:solidFill>
                <a:latin typeface="Roboto"/>
              </a:rPr>
              <a:t> </a:t>
            </a:r>
            <a:r>
              <a:rPr lang="en-US" sz="3827" dirty="0" err="1">
                <a:solidFill>
                  <a:srgbClr val="454B64"/>
                </a:solidFill>
                <a:latin typeface="Roboto"/>
              </a:rPr>
              <a:t>bilgisayarların</a:t>
            </a:r>
            <a:r>
              <a:rPr lang="en-US" sz="3827" dirty="0">
                <a:solidFill>
                  <a:srgbClr val="454B64"/>
                </a:solidFill>
                <a:latin typeface="Roboto"/>
              </a:rPr>
              <a:t> </a:t>
            </a:r>
            <a:r>
              <a:rPr lang="en-US" sz="3827" dirty="0" err="1">
                <a:solidFill>
                  <a:srgbClr val="454B64"/>
                </a:solidFill>
                <a:latin typeface="Roboto"/>
              </a:rPr>
              <a:t>hayatımızda</a:t>
            </a:r>
            <a:r>
              <a:rPr lang="en-US" sz="3827" dirty="0">
                <a:solidFill>
                  <a:srgbClr val="454B64"/>
                </a:solidFill>
                <a:latin typeface="Roboto"/>
              </a:rPr>
              <a:t> </a:t>
            </a:r>
            <a:r>
              <a:rPr lang="en-US" sz="3827" dirty="0" err="1">
                <a:solidFill>
                  <a:srgbClr val="454B64"/>
                </a:solidFill>
                <a:latin typeface="Roboto"/>
              </a:rPr>
              <a:t>kapladığı</a:t>
            </a:r>
            <a:r>
              <a:rPr lang="en-US" sz="3827" dirty="0">
                <a:solidFill>
                  <a:srgbClr val="454B64"/>
                </a:solidFill>
                <a:latin typeface="Roboto"/>
              </a:rPr>
              <a:t> </a:t>
            </a:r>
            <a:r>
              <a:rPr lang="en-US" sz="3827" dirty="0" err="1">
                <a:solidFill>
                  <a:srgbClr val="454B64"/>
                </a:solidFill>
                <a:latin typeface="Roboto"/>
              </a:rPr>
              <a:t>yerin</a:t>
            </a:r>
            <a:r>
              <a:rPr lang="en-US" sz="3827" dirty="0">
                <a:solidFill>
                  <a:srgbClr val="454B64"/>
                </a:solidFill>
                <a:latin typeface="Roboto"/>
              </a:rPr>
              <a:t> </a:t>
            </a:r>
            <a:r>
              <a:rPr lang="en-US" sz="3827" dirty="0" err="1">
                <a:solidFill>
                  <a:srgbClr val="454B64"/>
                </a:solidFill>
                <a:latin typeface="Roboto"/>
              </a:rPr>
              <a:t>artması</a:t>
            </a:r>
            <a:r>
              <a:rPr lang="en-US" sz="3827" dirty="0">
                <a:solidFill>
                  <a:srgbClr val="454B64"/>
                </a:solidFill>
                <a:latin typeface="Roboto"/>
              </a:rPr>
              <a:t> </a:t>
            </a:r>
            <a:r>
              <a:rPr lang="en-US" sz="3827" dirty="0" err="1">
                <a:solidFill>
                  <a:srgbClr val="454B64"/>
                </a:solidFill>
                <a:latin typeface="Roboto"/>
              </a:rPr>
              <a:t>ve</a:t>
            </a:r>
            <a:r>
              <a:rPr lang="en-US" sz="3827" dirty="0">
                <a:solidFill>
                  <a:srgbClr val="454B64"/>
                </a:solidFill>
                <a:latin typeface="Roboto"/>
              </a:rPr>
              <a:t> internet </a:t>
            </a:r>
            <a:r>
              <a:rPr lang="en-US" sz="3827" dirty="0" err="1">
                <a:solidFill>
                  <a:srgbClr val="454B64"/>
                </a:solidFill>
                <a:latin typeface="Roboto"/>
              </a:rPr>
              <a:t>ulaşımının</a:t>
            </a:r>
            <a:r>
              <a:rPr lang="en-US" sz="3827" dirty="0">
                <a:solidFill>
                  <a:srgbClr val="454B64"/>
                </a:solidFill>
                <a:latin typeface="Roboto"/>
              </a:rPr>
              <a:t> </a:t>
            </a:r>
            <a:r>
              <a:rPr lang="en-US" sz="3827" dirty="0" err="1">
                <a:solidFill>
                  <a:srgbClr val="454B64"/>
                </a:solidFill>
                <a:latin typeface="Roboto"/>
              </a:rPr>
              <a:t>yaygınlığı</a:t>
            </a:r>
            <a:r>
              <a:rPr lang="en-US" sz="3827" dirty="0">
                <a:solidFill>
                  <a:srgbClr val="454B64"/>
                </a:solidFill>
                <a:latin typeface="Roboto"/>
              </a:rPr>
              <a:t> </a:t>
            </a:r>
            <a:r>
              <a:rPr lang="en-US" sz="3827" dirty="0" err="1">
                <a:solidFill>
                  <a:srgbClr val="454B64"/>
                </a:solidFill>
                <a:latin typeface="Roboto"/>
              </a:rPr>
              <a:t>ile</a:t>
            </a:r>
            <a:r>
              <a:rPr lang="en-US" sz="3827" dirty="0">
                <a:solidFill>
                  <a:srgbClr val="454B64"/>
                </a:solidFill>
                <a:latin typeface="Roboto"/>
              </a:rPr>
              <a:t>, internet </a:t>
            </a:r>
            <a:r>
              <a:rPr lang="en-US" sz="3827" dirty="0" err="1">
                <a:solidFill>
                  <a:srgbClr val="454B64"/>
                </a:solidFill>
                <a:latin typeface="Roboto"/>
              </a:rPr>
              <a:t>bir</a:t>
            </a:r>
            <a:r>
              <a:rPr lang="en-US" sz="3827" dirty="0">
                <a:solidFill>
                  <a:srgbClr val="454B64"/>
                </a:solidFill>
                <a:latin typeface="Roboto"/>
              </a:rPr>
              <a:t> </a:t>
            </a:r>
            <a:r>
              <a:rPr lang="en-US" sz="3827" dirty="0" err="1">
                <a:solidFill>
                  <a:srgbClr val="454B64"/>
                </a:solidFill>
                <a:latin typeface="Roboto"/>
              </a:rPr>
              <a:t>bilgi</a:t>
            </a:r>
            <a:r>
              <a:rPr lang="en-US" sz="3827" dirty="0">
                <a:solidFill>
                  <a:srgbClr val="454B64"/>
                </a:solidFill>
                <a:latin typeface="Roboto"/>
              </a:rPr>
              <a:t> </a:t>
            </a:r>
            <a:r>
              <a:rPr lang="en-US" sz="3827" dirty="0" err="1">
                <a:solidFill>
                  <a:srgbClr val="454B64"/>
                </a:solidFill>
                <a:latin typeface="Roboto"/>
              </a:rPr>
              <a:t>ve</a:t>
            </a:r>
            <a:r>
              <a:rPr lang="en-US" sz="3827" dirty="0">
                <a:solidFill>
                  <a:srgbClr val="454B64"/>
                </a:solidFill>
                <a:latin typeface="Roboto"/>
              </a:rPr>
              <a:t> </a:t>
            </a:r>
            <a:r>
              <a:rPr lang="en-US" sz="3827" dirty="0" err="1">
                <a:solidFill>
                  <a:srgbClr val="454B64"/>
                </a:solidFill>
                <a:latin typeface="Roboto"/>
              </a:rPr>
              <a:t>iletişim</a:t>
            </a:r>
            <a:r>
              <a:rPr lang="en-US" sz="3827" dirty="0">
                <a:solidFill>
                  <a:srgbClr val="454B64"/>
                </a:solidFill>
                <a:latin typeface="Roboto"/>
              </a:rPr>
              <a:t> </a:t>
            </a:r>
            <a:r>
              <a:rPr lang="en-US" sz="3827" dirty="0" err="1">
                <a:solidFill>
                  <a:srgbClr val="454B64"/>
                </a:solidFill>
                <a:latin typeface="Roboto"/>
              </a:rPr>
              <a:t>kaynağı</a:t>
            </a:r>
            <a:r>
              <a:rPr lang="en-US" sz="3827" dirty="0">
                <a:solidFill>
                  <a:srgbClr val="454B64"/>
                </a:solidFill>
                <a:latin typeface="Roboto"/>
              </a:rPr>
              <a:t> </a:t>
            </a:r>
            <a:r>
              <a:rPr lang="en-US" sz="3827" dirty="0" err="1">
                <a:solidFill>
                  <a:srgbClr val="454B64"/>
                </a:solidFill>
                <a:latin typeface="Roboto"/>
              </a:rPr>
              <a:t>olmanın</a:t>
            </a:r>
            <a:r>
              <a:rPr lang="en-US" sz="3827" dirty="0">
                <a:solidFill>
                  <a:srgbClr val="454B64"/>
                </a:solidFill>
                <a:latin typeface="Roboto"/>
              </a:rPr>
              <a:t> </a:t>
            </a:r>
            <a:r>
              <a:rPr lang="en-US" sz="3827" dirty="0" err="1">
                <a:solidFill>
                  <a:srgbClr val="454B64"/>
                </a:solidFill>
                <a:latin typeface="Roboto"/>
              </a:rPr>
              <a:t>ötesinde</a:t>
            </a:r>
            <a:r>
              <a:rPr lang="en-US" sz="3827" dirty="0">
                <a:solidFill>
                  <a:srgbClr val="454B64"/>
                </a:solidFill>
                <a:latin typeface="Roboto"/>
              </a:rPr>
              <a:t>, </a:t>
            </a:r>
            <a:r>
              <a:rPr lang="en-US" sz="3827" dirty="0" err="1">
                <a:solidFill>
                  <a:srgbClr val="454B64"/>
                </a:solidFill>
                <a:latin typeface="Roboto"/>
              </a:rPr>
              <a:t>bazı</a:t>
            </a:r>
            <a:r>
              <a:rPr lang="en-US" sz="3827" dirty="0">
                <a:solidFill>
                  <a:srgbClr val="454B64"/>
                </a:solidFill>
                <a:latin typeface="Roboto"/>
              </a:rPr>
              <a:t> </a:t>
            </a:r>
            <a:r>
              <a:rPr lang="en-US" sz="3827" dirty="0" err="1">
                <a:solidFill>
                  <a:srgbClr val="454B64"/>
                </a:solidFill>
                <a:latin typeface="Roboto"/>
              </a:rPr>
              <a:t>kişiler</a:t>
            </a:r>
            <a:r>
              <a:rPr lang="en-US" sz="3827" dirty="0">
                <a:solidFill>
                  <a:srgbClr val="454B64"/>
                </a:solidFill>
                <a:latin typeface="Roboto"/>
              </a:rPr>
              <a:t> </a:t>
            </a:r>
            <a:r>
              <a:rPr lang="en-US" sz="3827" dirty="0" err="1">
                <a:solidFill>
                  <a:srgbClr val="454B64"/>
                </a:solidFill>
                <a:latin typeface="Roboto"/>
              </a:rPr>
              <a:t>için</a:t>
            </a:r>
            <a:r>
              <a:rPr lang="en-US" sz="3827" dirty="0">
                <a:solidFill>
                  <a:srgbClr val="454B64"/>
                </a:solidFill>
                <a:latin typeface="Roboto"/>
              </a:rPr>
              <a:t> “</a:t>
            </a:r>
            <a:r>
              <a:rPr lang="en-US" sz="3827" dirty="0" err="1">
                <a:solidFill>
                  <a:srgbClr val="454B64"/>
                </a:solidFill>
                <a:latin typeface="Roboto"/>
              </a:rPr>
              <a:t>bağımlılığa</a:t>
            </a:r>
            <a:r>
              <a:rPr lang="en-US" sz="3827" dirty="0">
                <a:solidFill>
                  <a:srgbClr val="454B64"/>
                </a:solidFill>
                <a:latin typeface="Roboto"/>
              </a:rPr>
              <a:t>” </a:t>
            </a:r>
            <a:r>
              <a:rPr lang="en-US" sz="3827" dirty="0" err="1">
                <a:solidFill>
                  <a:srgbClr val="454B64"/>
                </a:solidFill>
                <a:latin typeface="Roboto"/>
              </a:rPr>
              <a:t>dönüşmüş</a:t>
            </a:r>
            <a:r>
              <a:rPr lang="en-US" sz="3827" dirty="0">
                <a:solidFill>
                  <a:srgbClr val="454B64"/>
                </a:solidFill>
                <a:latin typeface="Roboto"/>
              </a:rPr>
              <a:t> </a:t>
            </a:r>
            <a:r>
              <a:rPr lang="en-US" sz="3827" dirty="0" err="1">
                <a:solidFill>
                  <a:srgbClr val="454B64"/>
                </a:solidFill>
                <a:latin typeface="Roboto"/>
              </a:rPr>
              <a:t>durumdadır</a:t>
            </a:r>
            <a:r>
              <a:rPr lang="en-US" sz="3827" dirty="0">
                <a:solidFill>
                  <a:srgbClr val="454B64"/>
                </a:solidFill>
                <a:latin typeface="Roboto"/>
              </a:rPr>
              <a:t>. </a:t>
            </a:r>
            <a:r>
              <a:rPr lang="en-US" sz="3827" dirty="0" err="1">
                <a:solidFill>
                  <a:srgbClr val="454B64"/>
                </a:solidFill>
                <a:latin typeface="Roboto"/>
              </a:rPr>
              <a:t>Dünyada</a:t>
            </a:r>
            <a:r>
              <a:rPr lang="en-US" sz="3827" dirty="0">
                <a:solidFill>
                  <a:srgbClr val="454B64"/>
                </a:solidFill>
                <a:latin typeface="Roboto"/>
              </a:rPr>
              <a:t> </a:t>
            </a:r>
            <a:r>
              <a:rPr lang="en-US" sz="3827" dirty="0" err="1">
                <a:solidFill>
                  <a:srgbClr val="454B64"/>
                </a:solidFill>
                <a:latin typeface="Roboto"/>
              </a:rPr>
              <a:t>olduğu</a:t>
            </a:r>
            <a:r>
              <a:rPr lang="en-US" sz="3827" dirty="0">
                <a:solidFill>
                  <a:srgbClr val="454B64"/>
                </a:solidFill>
                <a:latin typeface="Roboto"/>
              </a:rPr>
              <a:t> </a:t>
            </a:r>
            <a:r>
              <a:rPr lang="en-US" sz="3827" dirty="0" err="1">
                <a:solidFill>
                  <a:srgbClr val="454B64"/>
                </a:solidFill>
                <a:latin typeface="Roboto"/>
              </a:rPr>
              <a:t>gibi</a:t>
            </a:r>
            <a:r>
              <a:rPr lang="en-US" sz="3827" dirty="0">
                <a:solidFill>
                  <a:srgbClr val="454B64"/>
                </a:solidFill>
                <a:latin typeface="Roboto"/>
              </a:rPr>
              <a:t>, </a:t>
            </a:r>
            <a:r>
              <a:rPr lang="en-US" sz="3827" dirty="0" err="1">
                <a:solidFill>
                  <a:srgbClr val="454B64"/>
                </a:solidFill>
                <a:latin typeface="Roboto"/>
              </a:rPr>
              <a:t>ülkemizde</a:t>
            </a:r>
            <a:r>
              <a:rPr lang="en-US" sz="3827" dirty="0">
                <a:solidFill>
                  <a:srgbClr val="454B64"/>
                </a:solidFill>
                <a:latin typeface="Roboto"/>
              </a:rPr>
              <a:t> de, internet </a:t>
            </a:r>
            <a:r>
              <a:rPr lang="en-US" sz="3827" dirty="0" err="1">
                <a:solidFill>
                  <a:srgbClr val="454B64"/>
                </a:solidFill>
                <a:latin typeface="Roboto"/>
              </a:rPr>
              <a:t>bağımlılığı</a:t>
            </a:r>
            <a:r>
              <a:rPr lang="en-US" sz="3827" dirty="0">
                <a:solidFill>
                  <a:srgbClr val="454B64"/>
                </a:solidFill>
                <a:latin typeface="Roboto"/>
              </a:rPr>
              <a:t> </a:t>
            </a:r>
            <a:r>
              <a:rPr lang="en-US" sz="3827" dirty="0" err="1">
                <a:solidFill>
                  <a:srgbClr val="454B64"/>
                </a:solidFill>
                <a:latin typeface="Roboto"/>
              </a:rPr>
              <a:t>hızla</a:t>
            </a:r>
            <a:r>
              <a:rPr lang="en-US" sz="3827" dirty="0">
                <a:solidFill>
                  <a:srgbClr val="454B64"/>
                </a:solidFill>
                <a:latin typeface="Roboto"/>
              </a:rPr>
              <a:t> </a:t>
            </a:r>
            <a:r>
              <a:rPr lang="en-US" sz="3827" dirty="0" err="1">
                <a:solidFill>
                  <a:srgbClr val="454B64"/>
                </a:solidFill>
                <a:latin typeface="Roboto"/>
              </a:rPr>
              <a:t>yaygınlaşan</a:t>
            </a:r>
            <a:r>
              <a:rPr lang="en-US" sz="3827" dirty="0">
                <a:solidFill>
                  <a:srgbClr val="454B64"/>
                </a:solidFill>
                <a:latin typeface="Roboto"/>
              </a:rPr>
              <a:t> </a:t>
            </a:r>
            <a:r>
              <a:rPr lang="en-US" sz="3827" dirty="0" err="1">
                <a:solidFill>
                  <a:srgbClr val="454B64"/>
                </a:solidFill>
                <a:latin typeface="Roboto"/>
              </a:rPr>
              <a:t>ve</a:t>
            </a:r>
            <a:r>
              <a:rPr lang="en-US" sz="3827" dirty="0">
                <a:solidFill>
                  <a:srgbClr val="454B64"/>
                </a:solidFill>
                <a:latin typeface="Roboto"/>
              </a:rPr>
              <a:t> </a:t>
            </a:r>
            <a:r>
              <a:rPr lang="en-US" sz="3827" dirty="0" err="1">
                <a:solidFill>
                  <a:srgbClr val="454B64"/>
                </a:solidFill>
                <a:latin typeface="Roboto"/>
              </a:rPr>
              <a:t>sıklıkla</a:t>
            </a:r>
            <a:r>
              <a:rPr lang="en-US" sz="3827" dirty="0">
                <a:solidFill>
                  <a:srgbClr val="454B64"/>
                </a:solidFill>
                <a:latin typeface="Roboto"/>
              </a:rPr>
              <a:t> </a:t>
            </a:r>
            <a:r>
              <a:rPr lang="en-US" sz="3827" dirty="0" err="1">
                <a:solidFill>
                  <a:srgbClr val="454B64"/>
                </a:solidFill>
                <a:latin typeface="Roboto"/>
              </a:rPr>
              <a:t>karşılaşılan</a:t>
            </a:r>
            <a:r>
              <a:rPr lang="en-US" sz="3827" dirty="0">
                <a:solidFill>
                  <a:srgbClr val="454B64"/>
                </a:solidFill>
                <a:latin typeface="Roboto"/>
              </a:rPr>
              <a:t> </a:t>
            </a:r>
            <a:r>
              <a:rPr lang="en-US" sz="3827" dirty="0" err="1">
                <a:solidFill>
                  <a:srgbClr val="454B64"/>
                </a:solidFill>
                <a:latin typeface="Roboto"/>
              </a:rPr>
              <a:t>bir</a:t>
            </a:r>
            <a:r>
              <a:rPr lang="en-US" sz="3827" dirty="0">
                <a:solidFill>
                  <a:srgbClr val="454B64"/>
                </a:solidFill>
                <a:latin typeface="Roboto"/>
              </a:rPr>
              <a:t> </a:t>
            </a:r>
            <a:r>
              <a:rPr lang="en-US" sz="3827" dirty="0" err="1">
                <a:solidFill>
                  <a:srgbClr val="454B64"/>
                </a:solidFill>
                <a:latin typeface="Roboto"/>
              </a:rPr>
              <a:t>ruhsal</a:t>
            </a:r>
            <a:r>
              <a:rPr lang="en-US" sz="3827" dirty="0">
                <a:solidFill>
                  <a:srgbClr val="454B64"/>
                </a:solidFill>
                <a:latin typeface="Roboto"/>
              </a:rPr>
              <a:t> </a:t>
            </a:r>
            <a:r>
              <a:rPr lang="en-US" sz="3827" dirty="0" err="1">
                <a:solidFill>
                  <a:srgbClr val="454B64"/>
                </a:solidFill>
                <a:latin typeface="Roboto"/>
              </a:rPr>
              <a:t>bozukluktur</a:t>
            </a:r>
            <a:r>
              <a:rPr lang="en-US" sz="3827" dirty="0">
                <a:solidFill>
                  <a:srgbClr val="454B64"/>
                </a:solidFill>
                <a:latin typeface="Roboto"/>
              </a:rPr>
              <a:t>. </a:t>
            </a:r>
          </a:p>
        </p:txBody>
      </p:sp>
      <p:pic>
        <p:nvPicPr>
          <p:cNvPr id="6146" name="Picture 2" descr="Aile Danışmanlığı - İNTERNET BAĞIMLILIĞI - DoktorTakvimi.com"/>
          <p:cNvPicPr>
            <a:picLocks noChangeAspect="1" noChangeArrowheads="1"/>
          </p:cNvPicPr>
          <p:nvPr/>
        </p:nvPicPr>
        <p:blipFill>
          <a:blip r:embed="rId8"/>
          <a:srcRect/>
          <a:stretch>
            <a:fillRect/>
          </a:stretch>
        </p:blipFill>
        <p:spPr bwMode="auto">
          <a:xfrm>
            <a:off x="4643406" y="5857880"/>
            <a:ext cx="7358114" cy="4203004"/>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4EB"/>
        </a:solidFill>
        <a:effectLst/>
      </p:bgPr>
    </p:bg>
    <p:spTree>
      <p:nvGrpSpPr>
        <p:cNvPr id="1" name=""/>
        <p:cNvGrpSpPr/>
        <p:nvPr/>
      </p:nvGrpSpPr>
      <p:grpSpPr>
        <a:xfrm>
          <a:off x="0" y="0"/>
          <a:ext cx="0" cy="0"/>
          <a:chOff x="0" y="0"/>
          <a:chExt cx="0" cy="0"/>
        </a:xfrm>
      </p:grpSpPr>
      <p:sp>
        <p:nvSpPr>
          <p:cNvPr id="2" name="Freeform 2"/>
          <p:cNvSpPr/>
          <p:nvPr/>
        </p:nvSpPr>
        <p:spPr>
          <a:xfrm>
            <a:off x="17453818" y="3086100"/>
            <a:ext cx="1668364" cy="4114800"/>
          </a:xfrm>
          <a:custGeom>
            <a:avLst/>
            <a:gdLst/>
            <a:ahLst/>
            <a:cxnLst/>
            <a:rect l="l" t="t" r="r" b="b"/>
            <a:pathLst>
              <a:path w="1668364" h="4114800">
                <a:moveTo>
                  <a:pt x="0" y="0"/>
                </a:moveTo>
                <a:lnTo>
                  <a:pt x="1668364" y="0"/>
                </a:lnTo>
                <a:lnTo>
                  <a:pt x="1668364"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858607" y="3086100"/>
            <a:ext cx="1668364" cy="4114800"/>
          </a:xfrm>
          <a:custGeom>
            <a:avLst/>
            <a:gdLst/>
            <a:ahLst/>
            <a:cxnLst/>
            <a:rect l="l" t="t" r="r" b="b"/>
            <a:pathLst>
              <a:path w="1668364" h="4114800">
                <a:moveTo>
                  <a:pt x="0" y="0"/>
                </a:moveTo>
                <a:lnTo>
                  <a:pt x="1668365" y="0"/>
                </a:lnTo>
                <a:lnTo>
                  <a:pt x="1668365"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5656187" y="128137"/>
            <a:ext cx="6013988" cy="1224667"/>
          </a:xfrm>
          <a:custGeom>
            <a:avLst/>
            <a:gdLst/>
            <a:ahLst/>
            <a:cxnLst/>
            <a:rect l="l" t="t" r="r" b="b"/>
            <a:pathLst>
              <a:path w="6013988" h="1224667">
                <a:moveTo>
                  <a:pt x="0" y="0"/>
                </a:moveTo>
                <a:lnTo>
                  <a:pt x="6013989" y="0"/>
                </a:lnTo>
                <a:lnTo>
                  <a:pt x="6013989" y="1224667"/>
                </a:lnTo>
                <a:lnTo>
                  <a:pt x="0" y="122466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TextBox 5"/>
          <p:cNvSpPr txBox="1"/>
          <p:nvPr/>
        </p:nvSpPr>
        <p:spPr>
          <a:xfrm>
            <a:off x="5069228" y="-81413"/>
            <a:ext cx="6600948" cy="1769144"/>
          </a:xfrm>
          <a:prstGeom prst="rect">
            <a:avLst/>
          </a:prstGeom>
        </p:spPr>
        <p:txBody>
          <a:bodyPr lIns="0" tIns="0" rIns="0" bIns="0" rtlCol="0" anchor="t">
            <a:spAutoFit/>
          </a:bodyPr>
          <a:lstStyle/>
          <a:p>
            <a:pPr algn="ctr">
              <a:lnSpc>
                <a:spcPts val="14326"/>
              </a:lnSpc>
            </a:pPr>
            <a:r>
              <a:rPr lang="en-US" sz="10233">
                <a:solidFill>
                  <a:srgbClr val="454B64"/>
                </a:solidFill>
                <a:latin typeface="Just Another Hand"/>
              </a:rPr>
              <a:t>Belirtiler</a:t>
            </a:r>
          </a:p>
        </p:txBody>
      </p:sp>
      <p:sp>
        <p:nvSpPr>
          <p:cNvPr id="6" name="TextBox 6"/>
          <p:cNvSpPr txBox="1"/>
          <p:nvPr/>
        </p:nvSpPr>
        <p:spPr>
          <a:xfrm>
            <a:off x="452870" y="1729306"/>
            <a:ext cx="17681126" cy="7815788"/>
          </a:xfrm>
          <a:prstGeom prst="rect">
            <a:avLst/>
          </a:prstGeom>
        </p:spPr>
        <p:txBody>
          <a:bodyPr lIns="0" tIns="0" rIns="0" bIns="0" rtlCol="0" anchor="t">
            <a:spAutoFit/>
          </a:bodyPr>
          <a:lstStyle/>
          <a:p>
            <a:pPr marL="712622" lvl="1" indent="-356311">
              <a:lnSpc>
                <a:spcPts val="5644"/>
              </a:lnSpc>
              <a:buFont typeface="Arial"/>
              <a:buChar char="•"/>
            </a:pPr>
            <a:r>
              <a:rPr lang="en-US" sz="3300">
                <a:solidFill>
                  <a:srgbClr val="454B64"/>
                </a:solidFill>
                <a:latin typeface="Roboto"/>
              </a:rPr>
              <a:t> İnternet kullanmayı durdurmakta zorlanmak, niyetlense de kullanmaya devam etmek.</a:t>
            </a:r>
          </a:p>
          <a:p>
            <a:pPr marL="712622" lvl="1" indent="-356311">
              <a:lnSpc>
                <a:spcPts val="5644"/>
              </a:lnSpc>
              <a:buFont typeface="Arial"/>
              <a:buChar char="•"/>
            </a:pPr>
            <a:r>
              <a:rPr lang="en-US" sz="3300">
                <a:solidFill>
                  <a:srgbClr val="454B64"/>
                </a:solidFill>
                <a:latin typeface="Roboto"/>
              </a:rPr>
              <a:t> Başkalarıyla vakit geçirmek yerine, internete bağlanmayı tercih etmek.</a:t>
            </a:r>
          </a:p>
          <a:p>
            <a:pPr marL="712622" lvl="1" indent="-356311">
              <a:lnSpc>
                <a:spcPts val="5644"/>
              </a:lnSpc>
              <a:buFont typeface="Arial"/>
              <a:buChar char="•"/>
            </a:pPr>
            <a:r>
              <a:rPr lang="en-US" sz="3300">
                <a:solidFill>
                  <a:srgbClr val="454B64"/>
                </a:solidFill>
                <a:latin typeface="Roboto"/>
              </a:rPr>
              <a:t> İnternet yüzünden uykusuz kalmak.</a:t>
            </a:r>
          </a:p>
          <a:p>
            <a:pPr marL="712622" lvl="1" indent="-356311">
              <a:lnSpc>
                <a:spcPts val="5644"/>
              </a:lnSpc>
              <a:buFont typeface="Arial"/>
              <a:buChar char="•"/>
            </a:pPr>
            <a:r>
              <a:rPr lang="en-US" sz="3300">
                <a:solidFill>
                  <a:srgbClr val="454B64"/>
                </a:solidFill>
                <a:latin typeface="Roboto"/>
              </a:rPr>
              <a:t> İnternete ulaşamayınca kendini mutsuz, huzursuz, gergin hissetmek. </a:t>
            </a:r>
          </a:p>
          <a:p>
            <a:pPr marL="712622" lvl="1" indent="-356311">
              <a:lnSpc>
                <a:spcPts val="5644"/>
              </a:lnSpc>
              <a:buFont typeface="Arial"/>
              <a:buChar char="•"/>
            </a:pPr>
            <a:r>
              <a:rPr lang="en-US" sz="3300">
                <a:solidFill>
                  <a:srgbClr val="454B64"/>
                </a:solidFill>
                <a:latin typeface="Roboto"/>
              </a:rPr>
              <a:t> Günlük zorunlulukları internet yüzünden yerine getirememek; ilişkiler, okul veya işle ilgili sorunlar yaşamak.</a:t>
            </a:r>
          </a:p>
          <a:p>
            <a:pPr marL="712622" lvl="1" indent="-356311">
              <a:lnSpc>
                <a:spcPts val="5644"/>
              </a:lnSpc>
              <a:buFont typeface="Arial"/>
              <a:buChar char="•"/>
            </a:pPr>
            <a:r>
              <a:rPr lang="en-US" sz="3300">
                <a:solidFill>
                  <a:srgbClr val="454B64"/>
                </a:solidFill>
                <a:latin typeface="Roboto"/>
              </a:rPr>
              <a:t> İnterneti, mutsuz hissettiğinde, üzüntülerden ve olumsuz düşüncelerden kurtulmak için kullanmak. </a:t>
            </a:r>
          </a:p>
          <a:p>
            <a:pPr marL="712622" lvl="1" indent="-356311">
              <a:lnSpc>
                <a:spcPts val="5644"/>
              </a:lnSpc>
              <a:buFont typeface="Arial"/>
              <a:buChar char="•"/>
            </a:pPr>
            <a:r>
              <a:rPr lang="en-US" sz="3300">
                <a:solidFill>
                  <a:srgbClr val="454B64"/>
                </a:solidFill>
                <a:latin typeface="Roboto"/>
              </a:rPr>
              <a:t> İnternet kullanımından kaynaklı fiziksel sorunlar yaşamak (görme problemi, sırt ağrısı vb.).</a:t>
            </a:r>
          </a:p>
          <a:p>
            <a:pPr marL="712622" lvl="1" indent="-356311">
              <a:lnSpc>
                <a:spcPts val="5644"/>
              </a:lnSpc>
              <a:buFont typeface="Arial"/>
              <a:buChar char="•"/>
            </a:pPr>
            <a:r>
              <a:rPr lang="en-US" sz="3300">
                <a:solidFill>
                  <a:srgbClr val="454B64"/>
                </a:solidFill>
                <a:latin typeface="Roboto"/>
              </a:rPr>
              <a:t> Başkaları tarafından interneti daha az kullanma konusunda uyarılar almak.</a:t>
            </a:r>
          </a:p>
          <a:p>
            <a:pPr marL="712622" lvl="1" indent="-356311">
              <a:lnSpc>
                <a:spcPts val="5644"/>
              </a:lnSpc>
              <a:buFont typeface="Arial"/>
              <a:buChar char="•"/>
            </a:pPr>
            <a:r>
              <a:rPr lang="en-US" sz="3300">
                <a:solidFill>
                  <a:srgbClr val="454B64"/>
                </a:solidFill>
                <a:latin typeface="Roboto"/>
              </a:rPr>
              <a:t> İnternette kullanımını azaltmaya yönelik başarısız girişimlerde bulunmuş olmak.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3863822">
            <a:off x="6908108" y="1493849"/>
            <a:ext cx="4471784" cy="6332654"/>
          </a:xfrm>
          <a:custGeom>
            <a:avLst/>
            <a:gdLst/>
            <a:ahLst/>
            <a:cxnLst/>
            <a:rect l="l" t="t" r="r" b="b"/>
            <a:pathLst>
              <a:path w="4471784" h="6332654">
                <a:moveTo>
                  <a:pt x="0" y="0"/>
                </a:moveTo>
                <a:lnTo>
                  <a:pt x="4471784" y="0"/>
                </a:lnTo>
                <a:lnTo>
                  <a:pt x="4471784" y="6332654"/>
                </a:lnTo>
                <a:lnTo>
                  <a:pt x="0" y="633265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rot="244946">
            <a:off x="7159423" y="3508921"/>
            <a:ext cx="3905433" cy="4154984"/>
          </a:xfrm>
          <a:prstGeom prst="rect">
            <a:avLst/>
          </a:prstGeom>
        </p:spPr>
        <p:txBody>
          <a:bodyPr lIns="0" tIns="0" rIns="0" bIns="0" rtlCol="0" anchor="t">
            <a:spAutoFit/>
          </a:bodyPr>
          <a:lstStyle/>
          <a:p>
            <a:pPr algn="ctr">
              <a:lnSpc>
                <a:spcPts val="10794"/>
              </a:lnSpc>
            </a:pPr>
            <a:r>
              <a:rPr lang="tr-TR" sz="7710" dirty="0" smtClean="0">
                <a:solidFill>
                  <a:srgbClr val="454B64"/>
                </a:solidFill>
                <a:latin typeface="Just Another Hand"/>
              </a:rPr>
              <a:t>Kendimi </a:t>
            </a:r>
            <a:r>
              <a:rPr lang="tr-TR" sz="7710" dirty="0" smtClean="0">
                <a:solidFill>
                  <a:srgbClr val="454B64"/>
                </a:solidFill>
                <a:latin typeface="Just Another Hand"/>
              </a:rPr>
              <a:t>Nasıl </a:t>
            </a:r>
            <a:r>
              <a:rPr lang="tr-TR" sz="7710" dirty="0" smtClean="0">
                <a:solidFill>
                  <a:srgbClr val="454B64"/>
                </a:solidFill>
                <a:latin typeface="Just Another Hand"/>
              </a:rPr>
              <a:t>Korurum?</a:t>
            </a:r>
            <a:endParaRPr lang="en-US" sz="7710" dirty="0">
              <a:solidFill>
                <a:srgbClr val="454B64"/>
              </a:solidFill>
              <a:latin typeface="Just Another Hand"/>
            </a:endParaRPr>
          </a:p>
          <a:p>
            <a:pPr algn="ctr">
              <a:lnSpc>
                <a:spcPts val="10794"/>
              </a:lnSpc>
            </a:pPr>
            <a:endParaRPr lang="en-US" sz="7710" dirty="0">
              <a:solidFill>
                <a:srgbClr val="454B64"/>
              </a:solidFill>
              <a:latin typeface="Just Another Hand"/>
            </a:endParaRPr>
          </a:p>
        </p:txBody>
      </p:sp>
      <p:sp>
        <p:nvSpPr>
          <p:cNvPr id="4" name="Freeform 4"/>
          <p:cNvSpPr/>
          <p:nvPr/>
        </p:nvSpPr>
        <p:spPr>
          <a:xfrm rot="-3626039" flipH="1">
            <a:off x="8505846" y="6698228"/>
            <a:ext cx="1385359" cy="391364"/>
          </a:xfrm>
          <a:custGeom>
            <a:avLst/>
            <a:gdLst/>
            <a:ahLst/>
            <a:cxnLst/>
            <a:rect l="l" t="t" r="r" b="b"/>
            <a:pathLst>
              <a:path w="1385359" h="391364">
                <a:moveTo>
                  <a:pt x="1385359" y="0"/>
                </a:moveTo>
                <a:lnTo>
                  <a:pt x="0" y="0"/>
                </a:lnTo>
                <a:lnTo>
                  <a:pt x="0" y="391364"/>
                </a:lnTo>
                <a:lnTo>
                  <a:pt x="1385359" y="391364"/>
                </a:lnTo>
                <a:lnTo>
                  <a:pt x="1385359"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a:off x="12398036" y="5351586"/>
            <a:ext cx="4889896" cy="1492335"/>
          </a:xfrm>
          <a:custGeom>
            <a:avLst/>
            <a:gdLst/>
            <a:ahLst/>
            <a:cxnLst/>
            <a:rect l="l" t="t" r="r" b="b"/>
            <a:pathLst>
              <a:path w="4412818" h="1492335">
                <a:moveTo>
                  <a:pt x="0" y="0"/>
                </a:moveTo>
                <a:lnTo>
                  <a:pt x="4412818" y="0"/>
                </a:lnTo>
                <a:lnTo>
                  <a:pt x="4412818" y="1492335"/>
                </a:lnTo>
                <a:lnTo>
                  <a:pt x="0" y="149233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rot="1071891">
            <a:off x="10731241" y="5999189"/>
            <a:ext cx="1385359" cy="391364"/>
          </a:xfrm>
          <a:custGeom>
            <a:avLst/>
            <a:gdLst/>
            <a:ahLst/>
            <a:cxnLst/>
            <a:rect l="l" t="t" r="r" b="b"/>
            <a:pathLst>
              <a:path w="1385359" h="391364">
                <a:moveTo>
                  <a:pt x="0" y="0"/>
                </a:moveTo>
                <a:lnTo>
                  <a:pt x="1385359" y="0"/>
                </a:lnTo>
                <a:lnTo>
                  <a:pt x="1385359" y="391364"/>
                </a:lnTo>
                <a:lnTo>
                  <a:pt x="0" y="39136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7" name="Freeform 7"/>
          <p:cNvSpPr/>
          <p:nvPr/>
        </p:nvSpPr>
        <p:spPr>
          <a:xfrm rot="1134582" flipH="1">
            <a:off x="4933162" y="5758666"/>
            <a:ext cx="1385359" cy="391364"/>
          </a:xfrm>
          <a:custGeom>
            <a:avLst/>
            <a:gdLst/>
            <a:ahLst/>
            <a:cxnLst/>
            <a:rect l="l" t="t" r="r" b="b"/>
            <a:pathLst>
              <a:path w="1385359" h="391364">
                <a:moveTo>
                  <a:pt x="1385359" y="0"/>
                </a:moveTo>
                <a:lnTo>
                  <a:pt x="0" y="0"/>
                </a:lnTo>
                <a:lnTo>
                  <a:pt x="0" y="391364"/>
                </a:lnTo>
                <a:lnTo>
                  <a:pt x="1385359" y="391364"/>
                </a:lnTo>
                <a:lnTo>
                  <a:pt x="1385359"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Freeform 8"/>
          <p:cNvSpPr/>
          <p:nvPr/>
        </p:nvSpPr>
        <p:spPr>
          <a:xfrm>
            <a:off x="17453818" y="3086100"/>
            <a:ext cx="1668364" cy="4114800"/>
          </a:xfrm>
          <a:custGeom>
            <a:avLst/>
            <a:gdLst/>
            <a:ahLst/>
            <a:cxnLst/>
            <a:rect l="l" t="t" r="r" b="b"/>
            <a:pathLst>
              <a:path w="1668364" h="4114800">
                <a:moveTo>
                  <a:pt x="0" y="0"/>
                </a:moveTo>
                <a:lnTo>
                  <a:pt x="1668364" y="0"/>
                </a:lnTo>
                <a:lnTo>
                  <a:pt x="1668364"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9" name="Freeform 9"/>
          <p:cNvSpPr/>
          <p:nvPr/>
        </p:nvSpPr>
        <p:spPr>
          <a:xfrm>
            <a:off x="-858607" y="3086100"/>
            <a:ext cx="1668364" cy="4114800"/>
          </a:xfrm>
          <a:custGeom>
            <a:avLst/>
            <a:gdLst/>
            <a:ahLst/>
            <a:cxnLst/>
            <a:rect l="l" t="t" r="r" b="b"/>
            <a:pathLst>
              <a:path w="1668364" h="4114800">
                <a:moveTo>
                  <a:pt x="0" y="0"/>
                </a:moveTo>
                <a:lnTo>
                  <a:pt x="1668365" y="0"/>
                </a:lnTo>
                <a:lnTo>
                  <a:pt x="1668365"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0" name="Freeform 10"/>
          <p:cNvSpPr/>
          <p:nvPr/>
        </p:nvSpPr>
        <p:spPr>
          <a:xfrm rot="19125323">
            <a:off x="517173" y="4836855"/>
            <a:ext cx="5596463" cy="1492335"/>
          </a:xfrm>
          <a:custGeom>
            <a:avLst/>
            <a:gdLst/>
            <a:ahLst/>
            <a:cxnLst/>
            <a:rect l="l" t="t" r="r" b="b"/>
            <a:pathLst>
              <a:path w="4412818" h="1492335">
                <a:moveTo>
                  <a:pt x="0" y="0"/>
                </a:moveTo>
                <a:lnTo>
                  <a:pt x="4412818" y="0"/>
                </a:lnTo>
                <a:lnTo>
                  <a:pt x="4412818" y="1492335"/>
                </a:lnTo>
                <a:lnTo>
                  <a:pt x="0" y="149233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1" name="TextBox 11"/>
          <p:cNvSpPr txBox="1"/>
          <p:nvPr/>
        </p:nvSpPr>
        <p:spPr>
          <a:xfrm rot="18965100">
            <a:off x="1101550" y="4797366"/>
            <a:ext cx="4394905" cy="1477328"/>
          </a:xfrm>
          <a:prstGeom prst="rect">
            <a:avLst/>
          </a:prstGeom>
        </p:spPr>
        <p:txBody>
          <a:bodyPr wrap="square" lIns="0" tIns="0" rIns="0" bIns="0" rtlCol="0" anchor="t">
            <a:spAutoFit/>
          </a:bodyPr>
          <a:lstStyle/>
          <a:p>
            <a:pPr algn="ctr"/>
            <a:r>
              <a:rPr lang="tr-TR" sz="2400" b="1" dirty="0" smtClean="0">
                <a:solidFill>
                  <a:schemeClr val="accent3">
                    <a:lumMod val="50000"/>
                  </a:schemeClr>
                </a:solidFill>
                <a:latin typeface="Comic Sans MS" pitchFamily="66" charset="0"/>
              </a:rPr>
              <a:t>Kullanımın ardından zorunlu bir iş/faaliyet planlamalı, teknolojiden uzak kalma hedefleri koyabilirsiniz.</a:t>
            </a:r>
            <a:endParaRPr lang="en-US" sz="2400" b="1" dirty="0">
              <a:solidFill>
                <a:schemeClr val="accent3">
                  <a:lumMod val="50000"/>
                </a:schemeClr>
              </a:solidFill>
              <a:latin typeface="Comic Sans MS" pitchFamily="66" charset="0"/>
            </a:endParaRPr>
          </a:p>
        </p:txBody>
      </p:sp>
      <p:sp>
        <p:nvSpPr>
          <p:cNvPr id="12" name="Freeform 12"/>
          <p:cNvSpPr/>
          <p:nvPr/>
        </p:nvSpPr>
        <p:spPr>
          <a:xfrm>
            <a:off x="5000596" y="7715699"/>
            <a:ext cx="7000924" cy="1285453"/>
          </a:xfrm>
          <a:custGeom>
            <a:avLst/>
            <a:gdLst/>
            <a:ahLst/>
            <a:cxnLst/>
            <a:rect l="l" t="t" r="r" b="b"/>
            <a:pathLst>
              <a:path w="4412818" h="1492335">
                <a:moveTo>
                  <a:pt x="0" y="0"/>
                </a:moveTo>
                <a:lnTo>
                  <a:pt x="4412818" y="0"/>
                </a:lnTo>
                <a:lnTo>
                  <a:pt x="4412818" y="1492335"/>
                </a:lnTo>
                <a:lnTo>
                  <a:pt x="0" y="149233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3" name="TextBox 13"/>
          <p:cNvSpPr txBox="1"/>
          <p:nvPr/>
        </p:nvSpPr>
        <p:spPr>
          <a:xfrm>
            <a:off x="5357786" y="8084042"/>
            <a:ext cx="6072230" cy="738664"/>
          </a:xfrm>
          <a:prstGeom prst="rect">
            <a:avLst/>
          </a:prstGeom>
        </p:spPr>
        <p:txBody>
          <a:bodyPr wrap="square" lIns="0" tIns="0" rIns="0" bIns="0" rtlCol="0" anchor="t">
            <a:spAutoFit/>
          </a:bodyPr>
          <a:lstStyle/>
          <a:p>
            <a:pPr algn="ctr"/>
            <a:r>
              <a:rPr lang="tr-TR" sz="2400" b="1" dirty="0" smtClean="0">
                <a:solidFill>
                  <a:schemeClr val="accent3">
                    <a:lumMod val="50000"/>
                  </a:schemeClr>
                </a:solidFill>
                <a:latin typeface="Comic Sans MS" pitchFamily="66" charset="0"/>
              </a:rPr>
              <a:t>Aile üyelerinden ve yakın arkadaşlardan yardım isteyebilirsiniz.</a:t>
            </a:r>
            <a:endParaRPr lang="en-US" sz="2400" b="1" dirty="0">
              <a:solidFill>
                <a:schemeClr val="accent3">
                  <a:lumMod val="50000"/>
                </a:schemeClr>
              </a:solidFill>
              <a:latin typeface="Comic Sans MS" pitchFamily="66" charset="0"/>
            </a:endParaRPr>
          </a:p>
        </p:txBody>
      </p:sp>
      <p:sp>
        <p:nvSpPr>
          <p:cNvPr id="14" name="TextBox 14"/>
          <p:cNvSpPr txBox="1"/>
          <p:nvPr/>
        </p:nvSpPr>
        <p:spPr>
          <a:xfrm>
            <a:off x="12501586" y="5500690"/>
            <a:ext cx="4380866" cy="1107996"/>
          </a:xfrm>
          <a:prstGeom prst="rect">
            <a:avLst/>
          </a:prstGeom>
        </p:spPr>
        <p:txBody>
          <a:bodyPr wrap="square" lIns="0" tIns="0" rIns="0" bIns="0" rtlCol="0" anchor="t">
            <a:spAutoFit/>
          </a:bodyPr>
          <a:lstStyle/>
          <a:p>
            <a:pPr algn="ctr"/>
            <a:r>
              <a:rPr lang="tr-TR" sz="2400" dirty="0" smtClean="0">
                <a:solidFill>
                  <a:schemeClr val="accent3">
                    <a:lumMod val="50000"/>
                  </a:schemeClr>
                </a:solidFill>
                <a:latin typeface="Comic Sans MS" pitchFamily="66" charset="0"/>
              </a:rPr>
              <a:t>.</a:t>
            </a:r>
            <a:r>
              <a:rPr lang="tr-TR" sz="2400" b="1" dirty="0" smtClean="0">
                <a:solidFill>
                  <a:schemeClr val="accent3">
                    <a:lumMod val="50000"/>
                  </a:schemeClr>
                </a:solidFill>
                <a:latin typeface="Comic Sans MS" pitchFamily="66" charset="0"/>
              </a:rPr>
              <a:t> Bağımlı olunan teknolojik cihazı ortak kullanıma açmalı, ailece kullanabilirsini</a:t>
            </a:r>
            <a:r>
              <a:rPr lang="tr-TR" sz="2400" dirty="0" smtClean="0">
                <a:solidFill>
                  <a:schemeClr val="accent3">
                    <a:lumMod val="50000"/>
                  </a:schemeClr>
                </a:solidFill>
                <a:latin typeface="Comic Sans MS" pitchFamily="66" charset="0"/>
              </a:rPr>
              <a:t>z</a:t>
            </a:r>
            <a:endParaRPr lang="en-US" sz="2400" dirty="0">
              <a:solidFill>
                <a:schemeClr val="accent3">
                  <a:lumMod val="50000"/>
                </a:schemeClr>
              </a:solidFill>
              <a:latin typeface="Comic Sans MS" pitchFamily="66" charset="0"/>
            </a:endParaRPr>
          </a:p>
        </p:txBody>
      </p:sp>
      <p:sp>
        <p:nvSpPr>
          <p:cNvPr id="15" name="Freeform 15"/>
          <p:cNvSpPr/>
          <p:nvPr/>
        </p:nvSpPr>
        <p:spPr>
          <a:xfrm>
            <a:off x="12501586" y="2143104"/>
            <a:ext cx="5357850" cy="1857388"/>
          </a:xfrm>
          <a:custGeom>
            <a:avLst/>
            <a:gdLst/>
            <a:ahLst/>
            <a:cxnLst/>
            <a:rect l="l" t="t" r="r" b="b"/>
            <a:pathLst>
              <a:path w="4412818" h="1492335">
                <a:moveTo>
                  <a:pt x="0" y="0"/>
                </a:moveTo>
                <a:lnTo>
                  <a:pt x="4412818" y="0"/>
                </a:lnTo>
                <a:lnTo>
                  <a:pt x="4412818" y="1492335"/>
                </a:lnTo>
                <a:lnTo>
                  <a:pt x="0" y="149233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6" name="Freeform 16"/>
          <p:cNvSpPr/>
          <p:nvPr/>
        </p:nvSpPr>
        <p:spPr>
          <a:xfrm rot="-2944575">
            <a:off x="11476001" y="3525227"/>
            <a:ext cx="1334460" cy="376985"/>
          </a:xfrm>
          <a:custGeom>
            <a:avLst/>
            <a:gdLst/>
            <a:ahLst/>
            <a:cxnLst/>
            <a:rect l="l" t="t" r="r" b="b"/>
            <a:pathLst>
              <a:path w="1334460" h="376985">
                <a:moveTo>
                  <a:pt x="0" y="0"/>
                </a:moveTo>
                <a:lnTo>
                  <a:pt x="1334460" y="0"/>
                </a:lnTo>
                <a:lnTo>
                  <a:pt x="1334460" y="376985"/>
                </a:lnTo>
                <a:lnTo>
                  <a:pt x="0" y="37698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7" name="TextBox 17"/>
          <p:cNvSpPr txBox="1"/>
          <p:nvPr/>
        </p:nvSpPr>
        <p:spPr>
          <a:xfrm>
            <a:off x="12644462" y="2428856"/>
            <a:ext cx="4857784" cy="1231106"/>
          </a:xfrm>
          <a:prstGeom prst="rect">
            <a:avLst/>
          </a:prstGeom>
        </p:spPr>
        <p:txBody>
          <a:bodyPr wrap="square" lIns="0" tIns="0" rIns="0" bIns="0" rtlCol="0" anchor="t">
            <a:spAutoFit/>
          </a:bodyPr>
          <a:lstStyle/>
          <a:p>
            <a:pPr algn="ctr">
              <a:spcBef>
                <a:spcPct val="0"/>
              </a:spcBef>
            </a:pPr>
            <a:r>
              <a:rPr lang="tr-TR" sz="2000" b="1" dirty="0" smtClean="0">
                <a:solidFill>
                  <a:schemeClr val="accent3">
                    <a:lumMod val="50000"/>
                  </a:schemeClr>
                </a:solidFill>
                <a:latin typeface="Comic Sans MS" pitchFamily="66" charset="0"/>
              </a:rPr>
              <a:t>Teknolojik cihazların kullanıldığı mekanları değiştirmeli ve kullanım zamanlarını tam zıt saatlere kaydırabilirsiniz</a:t>
            </a:r>
            <a:endParaRPr lang="en-US" sz="1100" b="1" dirty="0">
              <a:solidFill>
                <a:schemeClr val="accent3">
                  <a:lumMod val="50000"/>
                </a:schemeClr>
              </a:solidFill>
              <a:latin typeface="Comic Sans MS" pitchFamily="66" charset="0"/>
            </a:endParaRPr>
          </a:p>
        </p:txBody>
      </p:sp>
      <p:sp>
        <p:nvSpPr>
          <p:cNvPr id="18" name="Freeform 18"/>
          <p:cNvSpPr/>
          <p:nvPr/>
        </p:nvSpPr>
        <p:spPr>
          <a:xfrm rot="2916174" flipH="1">
            <a:off x="7797261" y="2564784"/>
            <a:ext cx="1437910" cy="406210"/>
          </a:xfrm>
          <a:custGeom>
            <a:avLst/>
            <a:gdLst/>
            <a:ahLst/>
            <a:cxnLst/>
            <a:rect l="l" t="t" r="r" b="b"/>
            <a:pathLst>
              <a:path w="1437910" h="406210">
                <a:moveTo>
                  <a:pt x="1437910" y="0"/>
                </a:moveTo>
                <a:lnTo>
                  <a:pt x="0" y="0"/>
                </a:lnTo>
                <a:lnTo>
                  <a:pt x="0" y="406209"/>
                </a:lnTo>
                <a:lnTo>
                  <a:pt x="1437910" y="406209"/>
                </a:lnTo>
                <a:lnTo>
                  <a:pt x="143791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9" name="Freeform 19"/>
          <p:cNvSpPr/>
          <p:nvPr/>
        </p:nvSpPr>
        <p:spPr>
          <a:xfrm>
            <a:off x="4138144" y="772664"/>
            <a:ext cx="4412818" cy="1492335"/>
          </a:xfrm>
          <a:custGeom>
            <a:avLst/>
            <a:gdLst/>
            <a:ahLst/>
            <a:cxnLst/>
            <a:rect l="l" t="t" r="r" b="b"/>
            <a:pathLst>
              <a:path w="4412818" h="1492335">
                <a:moveTo>
                  <a:pt x="0" y="0"/>
                </a:moveTo>
                <a:lnTo>
                  <a:pt x="4412819" y="0"/>
                </a:lnTo>
                <a:lnTo>
                  <a:pt x="4412819" y="1492335"/>
                </a:lnTo>
                <a:lnTo>
                  <a:pt x="0" y="149233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20" name="TextBox 20"/>
          <p:cNvSpPr txBox="1"/>
          <p:nvPr/>
        </p:nvSpPr>
        <p:spPr>
          <a:xfrm>
            <a:off x="4214778" y="1000096"/>
            <a:ext cx="4286280" cy="923330"/>
          </a:xfrm>
          <a:prstGeom prst="rect">
            <a:avLst/>
          </a:prstGeom>
        </p:spPr>
        <p:txBody>
          <a:bodyPr wrap="square" lIns="0" tIns="0" rIns="0" bIns="0" rtlCol="0" anchor="t">
            <a:spAutoFit/>
          </a:bodyPr>
          <a:lstStyle/>
          <a:p>
            <a:pPr algn="ctr">
              <a:spcBef>
                <a:spcPct val="0"/>
              </a:spcBef>
            </a:pPr>
            <a:r>
              <a:rPr lang="tr-TR" sz="2000" b="1" dirty="0" smtClean="0">
                <a:solidFill>
                  <a:schemeClr val="accent3">
                    <a:lumMod val="50000"/>
                  </a:schemeClr>
                </a:solidFill>
                <a:latin typeface="Comic Sans MS" pitchFamily="66" charset="0"/>
              </a:rPr>
              <a:t>Hep yapmak isteyip de vakit bulamadığınız faaliyetleri yazıp sırayla yapmaya başlayabilirsiniz.</a:t>
            </a:r>
            <a:endParaRPr lang="en-US" sz="2000" b="1" dirty="0">
              <a:solidFill>
                <a:schemeClr val="accent3">
                  <a:lumMod val="50000"/>
                </a:schemeClr>
              </a:solidFill>
              <a:latin typeface="Comic Sans MS" pitchFamily="66"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4EB"/>
        </a:solidFill>
        <a:effectLst/>
      </p:bgPr>
    </p:bg>
    <p:spTree>
      <p:nvGrpSpPr>
        <p:cNvPr id="1" name=""/>
        <p:cNvGrpSpPr/>
        <p:nvPr/>
      </p:nvGrpSpPr>
      <p:grpSpPr>
        <a:xfrm>
          <a:off x="0" y="0"/>
          <a:ext cx="0" cy="0"/>
          <a:chOff x="0" y="0"/>
          <a:chExt cx="0" cy="0"/>
        </a:xfrm>
      </p:grpSpPr>
      <p:sp>
        <p:nvSpPr>
          <p:cNvPr id="2" name="Freeform 2"/>
          <p:cNvSpPr/>
          <p:nvPr/>
        </p:nvSpPr>
        <p:spPr>
          <a:xfrm>
            <a:off x="17453818" y="3086100"/>
            <a:ext cx="1668364" cy="4114800"/>
          </a:xfrm>
          <a:custGeom>
            <a:avLst/>
            <a:gdLst/>
            <a:ahLst/>
            <a:cxnLst/>
            <a:rect l="l" t="t" r="r" b="b"/>
            <a:pathLst>
              <a:path w="1668364" h="4114800">
                <a:moveTo>
                  <a:pt x="0" y="0"/>
                </a:moveTo>
                <a:lnTo>
                  <a:pt x="1668364" y="0"/>
                </a:lnTo>
                <a:lnTo>
                  <a:pt x="1668364"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858607" y="3086100"/>
            <a:ext cx="1668364" cy="4114800"/>
          </a:xfrm>
          <a:custGeom>
            <a:avLst/>
            <a:gdLst/>
            <a:ahLst/>
            <a:cxnLst/>
            <a:rect l="l" t="t" r="r" b="b"/>
            <a:pathLst>
              <a:path w="1668364" h="4114800">
                <a:moveTo>
                  <a:pt x="0" y="0"/>
                </a:moveTo>
                <a:lnTo>
                  <a:pt x="1668365" y="0"/>
                </a:lnTo>
                <a:lnTo>
                  <a:pt x="1668365"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4371416" y="714233"/>
            <a:ext cx="8202696" cy="1670367"/>
          </a:xfrm>
          <a:custGeom>
            <a:avLst/>
            <a:gdLst/>
            <a:ahLst/>
            <a:cxnLst/>
            <a:rect l="l" t="t" r="r" b="b"/>
            <a:pathLst>
              <a:path w="8202696" h="1670367">
                <a:moveTo>
                  <a:pt x="0" y="0"/>
                </a:moveTo>
                <a:lnTo>
                  <a:pt x="8202696" y="0"/>
                </a:lnTo>
                <a:lnTo>
                  <a:pt x="8202696" y="1670367"/>
                </a:lnTo>
                <a:lnTo>
                  <a:pt x="0" y="167036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a:off x="537731" y="3086100"/>
            <a:ext cx="17071339" cy="3476345"/>
          </a:xfrm>
          <a:custGeom>
            <a:avLst/>
            <a:gdLst/>
            <a:ahLst/>
            <a:cxnLst/>
            <a:rect l="l" t="t" r="r" b="b"/>
            <a:pathLst>
              <a:path w="17071339" h="3476345">
                <a:moveTo>
                  <a:pt x="0" y="0"/>
                </a:moveTo>
                <a:lnTo>
                  <a:pt x="17071339" y="0"/>
                </a:lnTo>
                <a:lnTo>
                  <a:pt x="17071339" y="3476345"/>
                </a:lnTo>
                <a:lnTo>
                  <a:pt x="0" y="347634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TextBox 6"/>
          <p:cNvSpPr txBox="1"/>
          <p:nvPr/>
        </p:nvSpPr>
        <p:spPr>
          <a:xfrm>
            <a:off x="4833753" y="476108"/>
            <a:ext cx="7740359" cy="2066925"/>
          </a:xfrm>
          <a:prstGeom prst="rect">
            <a:avLst/>
          </a:prstGeom>
        </p:spPr>
        <p:txBody>
          <a:bodyPr lIns="0" tIns="0" rIns="0" bIns="0" rtlCol="0" anchor="t">
            <a:spAutoFit/>
          </a:bodyPr>
          <a:lstStyle/>
          <a:p>
            <a:pPr algn="ctr">
              <a:lnSpc>
                <a:spcPts val="16800"/>
              </a:lnSpc>
            </a:pPr>
            <a:r>
              <a:rPr lang="en-US" sz="12000">
                <a:solidFill>
                  <a:srgbClr val="454B64"/>
                </a:solidFill>
                <a:latin typeface="Just Another Hand"/>
              </a:rPr>
              <a:t>Egzersiz Bağımlılığı</a:t>
            </a:r>
          </a:p>
        </p:txBody>
      </p:sp>
      <p:sp>
        <p:nvSpPr>
          <p:cNvPr id="7" name="TextBox 7"/>
          <p:cNvSpPr txBox="1"/>
          <p:nvPr/>
        </p:nvSpPr>
        <p:spPr>
          <a:xfrm>
            <a:off x="991297" y="3189327"/>
            <a:ext cx="16050372" cy="3046372"/>
          </a:xfrm>
          <a:prstGeom prst="rect">
            <a:avLst/>
          </a:prstGeom>
        </p:spPr>
        <p:txBody>
          <a:bodyPr lIns="0" tIns="0" rIns="0" bIns="0" rtlCol="0" anchor="t">
            <a:spAutoFit/>
          </a:bodyPr>
          <a:lstStyle/>
          <a:p>
            <a:pPr algn="just">
              <a:lnSpc>
                <a:spcPts val="4814"/>
              </a:lnSpc>
              <a:spcBef>
                <a:spcPct val="0"/>
              </a:spcBef>
            </a:pPr>
            <a:r>
              <a:rPr lang="en-US" sz="3439">
                <a:solidFill>
                  <a:srgbClr val="454B64"/>
                </a:solidFill>
                <a:latin typeface="Roboto"/>
              </a:rPr>
              <a:t>      Hem fiziksel hem ruhsal sağlık için spor yapmak faydalı ve harika bir alışkanlık. Ancak, dozu kaçırılan spor, zarar veren bir bağımlılık haline dönüşebilir. </a:t>
            </a:r>
          </a:p>
          <a:p>
            <a:pPr algn="just">
              <a:lnSpc>
                <a:spcPts val="4814"/>
              </a:lnSpc>
              <a:spcBef>
                <a:spcPct val="0"/>
              </a:spcBef>
            </a:pPr>
            <a:r>
              <a:rPr lang="en-US" sz="3439">
                <a:solidFill>
                  <a:srgbClr val="454B64"/>
                </a:solidFill>
                <a:latin typeface="Roboto"/>
              </a:rPr>
              <a:t>Zamanının çoğunu fiziksel aktivite yaparak geçirmeye aşırı istekli olma, bazı engellere rağmen kontrol edilemeyecek düzeyde aşırı spor yapma, spor bağımlılığı olarak tanımlanmaktadır.</a:t>
            </a:r>
          </a:p>
        </p:txBody>
      </p:sp>
      <p:sp>
        <p:nvSpPr>
          <p:cNvPr id="4098" name="AutoShape 2" descr="egzersiz bağımlılığı | Psikolezyu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4100" name="AutoShape 4" descr="egzersiz bağımlılığı | Psikolezyu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4102" name="Picture 6" descr="egzersiz bağımlılığı"/>
          <p:cNvPicPr>
            <a:picLocks noChangeAspect="1" noChangeArrowheads="1"/>
          </p:cNvPicPr>
          <p:nvPr/>
        </p:nvPicPr>
        <p:blipFill>
          <a:blip r:embed="rId8"/>
          <a:srcRect/>
          <a:stretch>
            <a:fillRect/>
          </a:stretch>
        </p:blipFill>
        <p:spPr bwMode="auto">
          <a:xfrm>
            <a:off x="4857720" y="6500822"/>
            <a:ext cx="7215238" cy="3259718"/>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4EB"/>
        </a:solidFill>
        <a:effectLst/>
      </p:bgPr>
    </p:bg>
    <p:spTree>
      <p:nvGrpSpPr>
        <p:cNvPr id="1" name=""/>
        <p:cNvGrpSpPr/>
        <p:nvPr/>
      </p:nvGrpSpPr>
      <p:grpSpPr>
        <a:xfrm>
          <a:off x="0" y="0"/>
          <a:ext cx="0" cy="0"/>
          <a:chOff x="0" y="0"/>
          <a:chExt cx="0" cy="0"/>
        </a:xfrm>
      </p:grpSpPr>
      <p:sp>
        <p:nvSpPr>
          <p:cNvPr id="2" name="Freeform 2"/>
          <p:cNvSpPr/>
          <p:nvPr/>
        </p:nvSpPr>
        <p:spPr>
          <a:xfrm>
            <a:off x="17453818" y="3086100"/>
            <a:ext cx="1668364" cy="4114800"/>
          </a:xfrm>
          <a:custGeom>
            <a:avLst/>
            <a:gdLst/>
            <a:ahLst/>
            <a:cxnLst/>
            <a:rect l="l" t="t" r="r" b="b"/>
            <a:pathLst>
              <a:path w="1668364" h="4114800">
                <a:moveTo>
                  <a:pt x="0" y="0"/>
                </a:moveTo>
                <a:lnTo>
                  <a:pt x="1668364" y="0"/>
                </a:lnTo>
                <a:lnTo>
                  <a:pt x="1668364"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858607" y="3086100"/>
            <a:ext cx="1668364" cy="4114800"/>
          </a:xfrm>
          <a:custGeom>
            <a:avLst/>
            <a:gdLst/>
            <a:ahLst/>
            <a:cxnLst/>
            <a:rect l="l" t="t" r="r" b="b"/>
            <a:pathLst>
              <a:path w="1668364" h="4114800">
                <a:moveTo>
                  <a:pt x="0" y="0"/>
                </a:moveTo>
                <a:lnTo>
                  <a:pt x="1668365" y="0"/>
                </a:lnTo>
                <a:lnTo>
                  <a:pt x="1668365"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6100353" y="330160"/>
            <a:ext cx="6229974" cy="1268649"/>
          </a:xfrm>
          <a:custGeom>
            <a:avLst/>
            <a:gdLst/>
            <a:ahLst/>
            <a:cxnLst/>
            <a:rect l="l" t="t" r="r" b="b"/>
            <a:pathLst>
              <a:path w="6229974" h="1268649">
                <a:moveTo>
                  <a:pt x="0" y="0"/>
                </a:moveTo>
                <a:lnTo>
                  <a:pt x="6229974" y="0"/>
                </a:lnTo>
                <a:lnTo>
                  <a:pt x="6229974" y="1268649"/>
                </a:lnTo>
                <a:lnTo>
                  <a:pt x="0" y="126864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TextBox 5"/>
          <p:cNvSpPr txBox="1"/>
          <p:nvPr/>
        </p:nvSpPr>
        <p:spPr>
          <a:xfrm>
            <a:off x="6644733" y="130135"/>
            <a:ext cx="4945068" cy="1704922"/>
          </a:xfrm>
          <a:prstGeom prst="rect">
            <a:avLst/>
          </a:prstGeom>
        </p:spPr>
        <p:txBody>
          <a:bodyPr lIns="0" tIns="0" rIns="0" bIns="0" rtlCol="0" anchor="t">
            <a:spAutoFit/>
          </a:bodyPr>
          <a:lstStyle/>
          <a:p>
            <a:pPr algn="ctr">
              <a:lnSpc>
                <a:spcPts val="13824"/>
              </a:lnSpc>
            </a:pPr>
            <a:r>
              <a:rPr lang="en-US" sz="9874">
                <a:solidFill>
                  <a:srgbClr val="454B64"/>
                </a:solidFill>
                <a:latin typeface="Just Another Hand"/>
              </a:rPr>
              <a:t>Belirtiler</a:t>
            </a:r>
          </a:p>
        </p:txBody>
      </p:sp>
      <p:sp>
        <p:nvSpPr>
          <p:cNvPr id="6" name="TextBox 6"/>
          <p:cNvSpPr txBox="1"/>
          <p:nvPr/>
        </p:nvSpPr>
        <p:spPr>
          <a:xfrm>
            <a:off x="386714" y="1455934"/>
            <a:ext cx="17067104" cy="8613206"/>
          </a:xfrm>
          <a:prstGeom prst="rect">
            <a:avLst/>
          </a:prstGeom>
        </p:spPr>
        <p:txBody>
          <a:bodyPr lIns="0" tIns="0" rIns="0" bIns="0" rtlCol="0" anchor="t">
            <a:spAutoFit/>
          </a:bodyPr>
          <a:lstStyle/>
          <a:p>
            <a:pPr marL="777504" lvl="1" indent="-388752">
              <a:lnSpc>
                <a:spcPts val="5725"/>
              </a:lnSpc>
              <a:buFont typeface="Arial"/>
              <a:buChar char="•"/>
            </a:pPr>
            <a:r>
              <a:rPr lang="en-US" sz="3601">
                <a:solidFill>
                  <a:srgbClr val="454B64"/>
                </a:solidFill>
                <a:latin typeface="Roboto"/>
              </a:rPr>
              <a:t> Kendini katı bir egzersiz rutinine adamak ve bu rutini değiştirmekten korkmak.</a:t>
            </a:r>
          </a:p>
          <a:p>
            <a:pPr marL="777504" lvl="1" indent="-388752">
              <a:lnSpc>
                <a:spcPts val="5725"/>
              </a:lnSpc>
              <a:buFont typeface="Arial"/>
              <a:buChar char="•"/>
            </a:pPr>
            <a:r>
              <a:rPr lang="en-US" sz="3601">
                <a:solidFill>
                  <a:srgbClr val="454B64"/>
                </a:solidFill>
                <a:latin typeface="Roboto"/>
              </a:rPr>
              <a:t> Egzersizin dozunu giderek artırmak. </a:t>
            </a:r>
          </a:p>
          <a:p>
            <a:pPr marL="777504" lvl="1" indent="-388752">
              <a:lnSpc>
                <a:spcPts val="5725"/>
              </a:lnSpc>
              <a:buFont typeface="Arial"/>
              <a:buChar char="•"/>
            </a:pPr>
            <a:r>
              <a:rPr lang="en-US" sz="3601">
                <a:solidFill>
                  <a:srgbClr val="454B64"/>
                </a:solidFill>
                <a:latin typeface="Roboto"/>
              </a:rPr>
              <a:t> Bir günü bile spor yapmadan geçiremez hale gelmek. </a:t>
            </a:r>
          </a:p>
          <a:p>
            <a:pPr marL="777504" lvl="1" indent="-388752">
              <a:lnSpc>
                <a:spcPts val="5725"/>
              </a:lnSpc>
              <a:buFont typeface="Arial"/>
              <a:buChar char="•"/>
            </a:pPr>
            <a:r>
              <a:rPr lang="en-US" sz="3601">
                <a:solidFill>
                  <a:srgbClr val="454B64"/>
                </a:solidFill>
                <a:latin typeface="Roboto"/>
              </a:rPr>
              <a:t> Spor yapılmayan dönemlerde kendini suçlu, huzursuz ve gergin hissetmek ya da ne kadar spor yapılırsa yapılsın tatmin olmamak.</a:t>
            </a:r>
          </a:p>
          <a:p>
            <a:pPr marL="755914" lvl="1" indent="-377957">
              <a:lnSpc>
                <a:spcPts val="5566"/>
              </a:lnSpc>
              <a:buFont typeface="Arial"/>
              <a:buChar char="•"/>
            </a:pPr>
            <a:r>
              <a:rPr lang="en-US" sz="3501">
                <a:solidFill>
                  <a:srgbClr val="454B64"/>
                </a:solidFill>
                <a:latin typeface="Roboto"/>
              </a:rPr>
              <a:t> Hekimin önerilerine karşı gelerek, sakatlanma sonrası dahi egzersiz yapmaya devam etmek ya da yapma arzusunda olmak</a:t>
            </a:r>
          </a:p>
          <a:p>
            <a:pPr marL="777504" lvl="1" indent="-388752">
              <a:lnSpc>
                <a:spcPts val="5725"/>
              </a:lnSpc>
              <a:buFont typeface="Arial"/>
              <a:buChar char="•"/>
            </a:pPr>
            <a:r>
              <a:rPr lang="en-US" sz="3601">
                <a:solidFill>
                  <a:srgbClr val="454B64"/>
                </a:solidFill>
                <a:latin typeface="Roboto"/>
              </a:rPr>
              <a:t> Sporu, hayatındaki her şeyin önüne koymak (bir yakınının doğum günü kutlamasına katılmamak ya da işe gitmeyi aksatmak gibi).</a:t>
            </a:r>
          </a:p>
          <a:p>
            <a:pPr marL="777504" lvl="1" indent="-388752">
              <a:lnSpc>
                <a:spcPts val="5725"/>
              </a:lnSpc>
              <a:buFont typeface="Arial"/>
              <a:buChar char="•"/>
            </a:pPr>
            <a:r>
              <a:rPr lang="en-US" sz="3601">
                <a:solidFill>
                  <a:srgbClr val="454B64"/>
                </a:solidFill>
                <a:latin typeface="Roboto"/>
              </a:rPr>
              <a:t> Bir süre sonra tek sosyal yaşantının spor haline gelmesi; günlük yaşam tamamen spor antrenmanlarına göre düzenlendiği için, sosyal açıdan izolasyona varacak düzeyde spor yapmak.</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4EB"/>
        </a:solidFill>
        <a:effectLst/>
      </p:bgPr>
    </p:bg>
    <p:spTree>
      <p:nvGrpSpPr>
        <p:cNvPr id="1" name=""/>
        <p:cNvGrpSpPr/>
        <p:nvPr/>
      </p:nvGrpSpPr>
      <p:grpSpPr>
        <a:xfrm>
          <a:off x="0" y="0"/>
          <a:ext cx="0" cy="0"/>
          <a:chOff x="0" y="0"/>
          <a:chExt cx="0" cy="0"/>
        </a:xfrm>
      </p:grpSpPr>
      <p:pic>
        <p:nvPicPr>
          <p:cNvPr id="1026" name="Picture 2" descr="http://www.sporbilimleri.ankara.edu.tr/wp-content/uploads/sites/759/2022/11/bagimlilik-dongusu-1024x775.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124200" y="647700"/>
            <a:ext cx="12039600" cy="9112002"/>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4EB"/>
        </a:solidFill>
        <a:effectLst/>
      </p:bgPr>
    </p:bg>
    <p:spTree>
      <p:nvGrpSpPr>
        <p:cNvPr id="1" name=""/>
        <p:cNvGrpSpPr/>
        <p:nvPr/>
      </p:nvGrpSpPr>
      <p:grpSpPr>
        <a:xfrm>
          <a:off x="0" y="0"/>
          <a:ext cx="0" cy="0"/>
          <a:chOff x="0" y="0"/>
          <a:chExt cx="0" cy="0"/>
        </a:xfrm>
      </p:grpSpPr>
      <p:sp>
        <p:nvSpPr>
          <p:cNvPr id="2" name="Freeform 2"/>
          <p:cNvSpPr/>
          <p:nvPr/>
        </p:nvSpPr>
        <p:spPr>
          <a:xfrm>
            <a:off x="12704913" y="6184280"/>
            <a:ext cx="8620495" cy="8542127"/>
          </a:xfrm>
          <a:custGeom>
            <a:avLst/>
            <a:gdLst/>
            <a:ahLst/>
            <a:cxnLst/>
            <a:rect l="l" t="t" r="r" b="b"/>
            <a:pathLst>
              <a:path w="8620495" h="8542127">
                <a:moveTo>
                  <a:pt x="0" y="0"/>
                </a:moveTo>
                <a:lnTo>
                  <a:pt x="8620494" y="0"/>
                </a:lnTo>
                <a:lnTo>
                  <a:pt x="8620494" y="8542127"/>
                </a:lnTo>
                <a:lnTo>
                  <a:pt x="0" y="854212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7453818" y="3086100"/>
            <a:ext cx="1668364" cy="4114800"/>
          </a:xfrm>
          <a:custGeom>
            <a:avLst/>
            <a:gdLst/>
            <a:ahLst/>
            <a:cxnLst/>
            <a:rect l="l" t="t" r="r" b="b"/>
            <a:pathLst>
              <a:path w="1668364" h="4114800">
                <a:moveTo>
                  <a:pt x="0" y="0"/>
                </a:moveTo>
                <a:lnTo>
                  <a:pt x="1668364" y="0"/>
                </a:lnTo>
                <a:lnTo>
                  <a:pt x="1668364"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1071506" y="642906"/>
            <a:ext cx="8272218" cy="2797514"/>
          </a:xfrm>
          <a:custGeom>
            <a:avLst/>
            <a:gdLst/>
            <a:ahLst/>
            <a:cxnLst/>
            <a:rect l="l" t="t" r="r" b="b"/>
            <a:pathLst>
              <a:path w="8272218" h="2797514">
                <a:moveTo>
                  <a:pt x="0" y="0"/>
                </a:moveTo>
                <a:lnTo>
                  <a:pt x="8272218" y="0"/>
                </a:lnTo>
                <a:lnTo>
                  <a:pt x="8272218" y="2797513"/>
                </a:lnTo>
                <a:lnTo>
                  <a:pt x="0" y="279751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TextBox 5"/>
          <p:cNvSpPr txBox="1"/>
          <p:nvPr/>
        </p:nvSpPr>
        <p:spPr>
          <a:xfrm>
            <a:off x="1214382" y="3575346"/>
            <a:ext cx="15304242" cy="4039567"/>
          </a:xfrm>
          <a:prstGeom prst="rect">
            <a:avLst/>
          </a:prstGeom>
        </p:spPr>
        <p:txBody>
          <a:bodyPr wrap="square" lIns="0" tIns="0" rIns="0" bIns="0" rtlCol="0" anchor="t">
            <a:spAutoFit/>
          </a:bodyPr>
          <a:lstStyle/>
          <a:p>
            <a:pPr algn="just">
              <a:lnSpc>
                <a:spcPts val="4510"/>
              </a:lnSpc>
            </a:pPr>
            <a:r>
              <a:rPr lang="en-US" sz="3221" dirty="0">
                <a:solidFill>
                  <a:srgbClr val="454B64"/>
                </a:solidFill>
                <a:latin typeface="Roboto"/>
              </a:rPr>
              <a:t>          Davranışsal </a:t>
            </a:r>
            <a:r>
              <a:rPr lang="en-US" sz="3221" dirty="0" err="1">
                <a:solidFill>
                  <a:srgbClr val="454B64"/>
                </a:solidFill>
                <a:latin typeface="Roboto"/>
              </a:rPr>
              <a:t>bağımlılıkta</a:t>
            </a:r>
            <a:r>
              <a:rPr lang="en-US" sz="3221" dirty="0">
                <a:solidFill>
                  <a:srgbClr val="454B64"/>
                </a:solidFill>
                <a:latin typeface="Roboto"/>
              </a:rPr>
              <a:t>, </a:t>
            </a:r>
            <a:r>
              <a:rPr lang="en-US" sz="3221" dirty="0" err="1">
                <a:solidFill>
                  <a:srgbClr val="454B64"/>
                </a:solidFill>
                <a:latin typeface="Roboto"/>
              </a:rPr>
              <a:t>alkol</a:t>
            </a:r>
            <a:r>
              <a:rPr lang="en-US" sz="3221" dirty="0">
                <a:solidFill>
                  <a:srgbClr val="454B64"/>
                </a:solidFill>
                <a:latin typeface="Roboto"/>
              </a:rPr>
              <a:t> </a:t>
            </a:r>
            <a:r>
              <a:rPr lang="en-US" sz="3221" dirty="0" err="1">
                <a:solidFill>
                  <a:srgbClr val="454B64"/>
                </a:solidFill>
                <a:latin typeface="Roboto"/>
              </a:rPr>
              <a:t>ya</a:t>
            </a:r>
            <a:r>
              <a:rPr lang="en-US" sz="3221" dirty="0">
                <a:solidFill>
                  <a:srgbClr val="454B64"/>
                </a:solidFill>
                <a:latin typeface="Roboto"/>
              </a:rPr>
              <a:t> </a:t>
            </a:r>
            <a:r>
              <a:rPr lang="en-US" sz="3221" dirty="0" err="1">
                <a:solidFill>
                  <a:srgbClr val="454B64"/>
                </a:solidFill>
                <a:latin typeface="Roboto"/>
              </a:rPr>
              <a:t>da</a:t>
            </a:r>
            <a:r>
              <a:rPr lang="en-US" sz="3221" dirty="0">
                <a:solidFill>
                  <a:srgbClr val="454B64"/>
                </a:solidFill>
                <a:latin typeface="Roboto"/>
              </a:rPr>
              <a:t> </a:t>
            </a:r>
            <a:r>
              <a:rPr lang="en-US" sz="3221" dirty="0" err="1">
                <a:solidFill>
                  <a:srgbClr val="454B64"/>
                </a:solidFill>
                <a:latin typeface="Roboto"/>
              </a:rPr>
              <a:t>esrar</a:t>
            </a:r>
            <a:r>
              <a:rPr lang="en-US" sz="3221" dirty="0">
                <a:solidFill>
                  <a:srgbClr val="454B64"/>
                </a:solidFill>
                <a:latin typeface="Roboto"/>
              </a:rPr>
              <a:t> </a:t>
            </a:r>
            <a:r>
              <a:rPr lang="en-US" sz="3221" dirty="0" err="1">
                <a:solidFill>
                  <a:srgbClr val="454B64"/>
                </a:solidFill>
                <a:latin typeface="Roboto"/>
              </a:rPr>
              <a:t>gibi</a:t>
            </a:r>
            <a:r>
              <a:rPr lang="en-US" sz="3221" dirty="0">
                <a:solidFill>
                  <a:srgbClr val="454B64"/>
                </a:solidFill>
                <a:latin typeface="Roboto"/>
              </a:rPr>
              <a:t> </a:t>
            </a:r>
            <a:r>
              <a:rPr lang="en-US" sz="3221" dirty="0" err="1">
                <a:solidFill>
                  <a:srgbClr val="454B64"/>
                </a:solidFill>
                <a:latin typeface="Roboto"/>
              </a:rPr>
              <a:t>bir</a:t>
            </a:r>
            <a:r>
              <a:rPr lang="en-US" sz="3221" dirty="0">
                <a:solidFill>
                  <a:srgbClr val="454B64"/>
                </a:solidFill>
                <a:latin typeface="Roboto"/>
              </a:rPr>
              <a:t> </a:t>
            </a:r>
            <a:r>
              <a:rPr lang="en-US" sz="3221" dirty="0" err="1">
                <a:solidFill>
                  <a:srgbClr val="454B64"/>
                </a:solidFill>
                <a:latin typeface="Roboto"/>
              </a:rPr>
              <a:t>madde</a:t>
            </a:r>
            <a:r>
              <a:rPr lang="en-US" sz="3221" dirty="0">
                <a:solidFill>
                  <a:srgbClr val="454B64"/>
                </a:solidFill>
                <a:latin typeface="Roboto"/>
              </a:rPr>
              <a:t> </a:t>
            </a:r>
            <a:r>
              <a:rPr lang="en-US" sz="3221" dirty="0" err="1">
                <a:solidFill>
                  <a:srgbClr val="454B64"/>
                </a:solidFill>
                <a:latin typeface="Roboto"/>
              </a:rPr>
              <a:t>olmadan</a:t>
            </a:r>
            <a:r>
              <a:rPr lang="en-US" sz="3221" dirty="0">
                <a:solidFill>
                  <a:srgbClr val="454B64"/>
                </a:solidFill>
                <a:latin typeface="Roboto"/>
              </a:rPr>
              <a:t>, </a:t>
            </a:r>
            <a:r>
              <a:rPr lang="en-US" sz="3221" dirty="0" err="1">
                <a:solidFill>
                  <a:srgbClr val="454B64"/>
                </a:solidFill>
                <a:latin typeface="Roboto"/>
              </a:rPr>
              <a:t>kişi</a:t>
            </a:r>
            <a:r>
              <a:rPr lang="en-US" sz="3221" dirty="0">
                <a:solidFill>
                  <a:srgbClr val="454B64"/>
                </a:solidFill>
                <a:latin typeface="Roboto"/>
              </a:rPr>
              <a:t> belli </a:t>
            </a:r>
            <a:r>
              <a:rPr lang="en-US" sz="3221" dirty="0" err="1">
                <a:solidFill>
                  <a:srgbClr val="454B64"/>
                </a:solidFill>
                <a:latin typeface="Roboto"/>
              </a:rPr>
              <a:t>bir</a:t>
            </a:r>
            <a:r>
              <a:rPr lang="en-US" sz="3221" dirty="0">
                <a:solidFill>
                  <a:srgbClr val="454B64"/>
                </a:solidFill>
                <a:latin typeface="Roboto"/>
              </a:rPr>
              <a:t> </a:t>
            </a:r>
            <a:r>
              <a:rPr lang="en-US" sz="3221" dirty="0" err="1">
                <a:solidFill>
                  <a:srgbClr val="454B64"/>
                </a:solidFill>
                <a:latin typeface="Roboto"/>
              </a:rPr>
              <a:t>davranışı</a:t>
            </a:r>
            <a:r>
              <a:rPr lang="en-US" sz="3221" dirty="0">
                <a:solidFill>
                  <a:srgbClr val="454B64"/>
                </a:solidFill>
                <a:latin typeface="Roboto"/>
              </a:rPr>
              <a:t> </a:t>
            </a:r>
            <a:r>
              <a:rPr lang="en-US" sz="3221" dirty="0" err="1">
                <a:solidFill>
                  <a:srgbClr val="454B64"/>
                </a:solidFill>
                <a:latin typeface="Roboto"/>
              </a:rPr>
              <a:t>yaparak</a:t>
            </a:r>
            <a:r>
              <a:rPr lang="en-US" sz="3221" dirty="0">
                <a:solidFill>
                  <a:srgbClr val="454B64"/>
                </a:solidFill>
                <a:latin typeface="Roboto"/>
              </a:rPr>
              <a:t> </a:t>
            </a:r>
            <a:r>
              <a:rPr lang="en-US" sz="3221" dirty="0" err="1">
                <a:solidFill>
                  <a:srgbClr val="454B64"/>
                </a:solidFill>
                <a:latin typeface="Roboto"/>
              </a:rPr>
              <a:t>rahatlama</a:t>
            </a:r>
            <a:r>
              <a:rPr lang="en-US" sz="3221" dirty="0">
                <a:solidFill>
                  <a:srgbClr val="454B64"/>
                </a:solidFill>
                <a:latin typeface="Roboto"/>
              </a:rPr>
              <a:t> </a:t>
            </a:r>
            <a:r>
              <a:rPr lang="en-US" sz="3221" dirty="0" err="1">
                <a:solidFill>
                  <a:srgbClr val="454B64"/>
                </a:solidFill>
                <a:latin typeface="Roboto"/>
              </a:rPr>
              <a:t>ve</a:t>
            </a:r>
            <a:r>
              <a:rPr lang="en-US" sz="3221" dirty="0">
                <a:solidFill>
                  <a:srgbClr val="454B64"/>
                </a:solidFill>
                <a:latin typeface="Roboto"/>
              </a:rPr>
              <a:t> </a:t>
            </a:r>
            <a:r>
              <a:rPr lang="en-US" sz="3221" dirty="0" err="1">
                <a:solidFill>
                  <a:srgbClr val="454B64"/>
                </a:solidFill>
                <a:latin typeface="Roboto"/>
              </a:rPr>
              <a:t>huzur</a:t>
            </a:r>
            <a:r>
              <a:rPr lang="en-US" sz="3221" dirty="0">
                <a:solidFill>
                  <a:srgbClr val="454B64"/>
                </a:solidFill>
                <a:latin typeface="Roboto"/>
              </a:rPr>
              <a:t> </a:t>
            </a:r>
            <a:r>
              <a:rPr lang="en-US" sz="3221" dirty="0" err="1">
                <a:solidFill>
                  <a:srgbClr val="454B64"/>
                </a:solidFill>
                <a:latin typeface="Roboto"/>
              </a:rPr>
              <a:t>hisseder</a:t>
            </a:r>
            <a:r>
              <a:rPr lang="en-US" sz="3221" dirty="0">
                <a:solidFill>
                  <a:srgbClr val="454B64"/>
                </a:solidFill>
                <a:latin typeface="Roboto"/>
              </a:rPr>
              <a:t>, </a:t>
            </a:r>
            <a:r>
              <a:rPr lang="en-US" sz="3221" dirty="0" err="1">
                <a:solidFill>
                  <a:srgbClr val="454B64"/>
                </a:solidFill>
                <a:latin typeface="Roboto"/>
              </a:rPr>
              <a:t>başka</a:t>
            </a:r>
            <a:r>
              <a:rPr lang="en-US" sz="3221" dirty="0">
                <a:solidFill>
                  <a:srgbClr val="454B64"/>
                </a:solidFill>
                <a:latin typeface="Roboto"/>
              </a:rPr>
              <a:t> </a:t>
            </a:r>
            <a:r>
              <a:rPr lang="en-US" sz="3221" dirty="0" err="1">
                <a:solidFill>
                  <a:srgbClr val="454B64"/>
                </a:solidFill>
                <a:latin typeface="Roboto"/>
              </a:rPr>
              <a:t>bir</a:t>
            </a:r>
            <a:r>
              <a:rPr lang="en-US" sz="3221" dirty="0">
                <a:solidFill>
                  <a:srgbClr val="454B64"/>
                </a:solidFill>
                <a:latin typeface="Roboto"/>
              </a:rPr>
              <a:t> </a:t>
            </a:r>
            <a:r>
              <a:rPr lang="en-US" sz="3221" dirty="0" err="1">
                <a:solidFill>
                  <a:srgbClr val="454B64"/>
                </a:solidFill>
                <a:latin typeface="Roboto"/>
              </a:rPr>
              <a:t>deyişle</a:t>
            </a:r>
            <a:r>
              <a:rPr lang="en-US" sz="3221" dirty="0">
                <a:solidFill>
                  <a:srgbClr val="454B64"/>
                </a:solidFill>
                <a:latin typeface="Roboto"/>
              </a:rPr>
              <a:t> “</a:t>
            </a:r>
            <a:r>
              <a:rPr lang="en-US" sz="3221" dirty="0" err="1">
                <a:solidFill>
                  <a:srgbClr val="454B64"/>
                </a:solidFill>
                <a:latin typeface="Roboto"/>
              </a:rPr>
              <a:t>ödül</a:t>
            </a:r>
            <a:r>
              <a:rPr lang="en-US" sz="3221" dirty="0">
                <a:solidFill>
                  <a:srgbClr val="454B64"/>
                </a:solidFill>
                <a:latin typeface="Roboto"/>
              </a:rPr>
              <a:t> </a:t>
            </a:r>
            <a:r>
              <a:rPr lang="en-US" sz="3221" dirty="0" err="1">
                <a:solidFill>
                  <a:srgbClr val="454B64"/>
                </a:solidFill>
                <a:latin typeface="Roboto"/>
              </a:rPr>
              <a:t>alır</a:t>
            </a:r>
            <a:r>
              <a:rPr lang="en-US" sz="3221" dirty="0">
                <a:solidFill>
                  <a:srgbClr val="454B64"/>
                </a:solidFill>
                <a:latin typeface="Roboto"/>
              </a:rPr>
              <a:t>.” </a:t>
            </a:r>
            <a:r>
              <a:rPr lang="en-US" sz="3221" dirty="0" err="1">
                <a:solidFill>
                  <a:srgbClr val="454B64"/>
                </a:solidFill>
                <a:latin typeface="Roboto"/>
              </a:rPr>
              <a:t>Davranışın</a:t>
            </a:r>
            <a:r>
              <a:rPr lang="en-US" sz="3221" dirty="0">
                <a:solidFill>
                  <a:srgbClr val="454B64"/>
                </a:solidFill>
                <a:latin typeface="Roboto"/>
              </a:rPr>
              <a:t> </a:t>
            </a:r>
            <a:r>
              <a:rPr lang="en-US" sz="3221" dirty="0" err="1">
                <a:solidFill>
                  <a:srgbClr val="454B64"/>
                </a:solidFill>
                <a:latin typeface="Roboto"/>
              </a:rPr>
              <a:t>ödüllendirici</a:t>
            </a:r>
            <a:r>
              <a:rPr lang="en-US" sz="3221" dirty="0">
                <a:solidFill>
                  <a:srgbClr val="454B64"/>
                </a:solidFill>
                <a:latin typeface="Roboto"/>
              </a:rPr>
              <a:t> </a:t>
            </a:r>
            <a:r>
              <a:rPr lang="en-US" sz="3221" dirty="0" err="1">
                <a:solidFill>
                  <a:srgbClr val="454B64"/>
                </a:solidFill>
                <a:latin typeface="Roboto"/>
              </a:rPr>
              <a:t>özelliği</a:t>
            </a:r>
            <a:r>
              <a:rPr lang="en-US" sz="3221" dirty="0">
                <a:solidFill>
                  <a:srgbClr val="454B64"/>
                </a:solidFill>
                <a:latin typeface="Roboto"/>
              </a:rPr>
              <a:t> </a:t>
            </a:r>
            <a:r>
              <a:rPr lang="en-US" sz="3221" dirty="0" err="1">
                <a:solidFill>
                  <a:srgbClr val="454B64"/>
                </a:solidFill>
                <a:latin typeface="Roboto"/>
              </a:rPr>
              <a:t>zaman</a:t>
            </a:r>
            <a:r>
              <a:rPr lang="en-US" sz="3221" dirty="0">
                <a:solidFill>
                  <a:srgbClr val="454B64"/>
                </a:solidFill>
                <a:latin typeface="Roboto"/>
              </a:rPr>
              <a:t> </a:t>
            </a:r>
            <a:r>
              <a:rPr lang="en-US" sz="3221" dirty="0" err="1">
                <a:solidFill>
                  <a:srgbClr val="454B64"/>
                </a:solidFill>
                <a:latin typeface="Roboto"/>
              </a:rPr>
              <a:t>içerisinde</a:t>
            </a:r>
            <a:r>
              <a:rPr lang="en-US" sz="3221" dirty="0">
                <a:solidFill>
                  <a:srgbClr val="454B64"/>
                </a:solidFill>
                <a:latin typeface="Roboto"/>
              </a:rPr>
              <a:t> </a:t>
            </a:r>
            <a:r>
              <a:rPr lang="en-US" sz="3221" dirty="0" err="1">
                <a:solidFill>
                  <a:srgbClr val="454B64"/>
                </a:solidFill>
                <a:latin typeface="Roboto"/>
              </a:rPr>
              <a:t>bu</a:t>
            </a:r>
            <a:r>
              <a:rPr lang="en-US" sz="3221" dirty="0">
                <a:solidFill>
                  <a:srgbClr val="454B64"/>
                </a:solidFill>
                <a:latin typeface="Roboto"/>
              </a:rPr>
              <a:t> </a:t>
            </a:r>
            <a:r>
              <a:rPr lang="en-US" sz="3221" dirty="0" err="1">
                <a:solidFill>
                  <a:srgbClr val="454B64"/>
                </a:solidFill>
                <a:latin typeface="Roboto"/>
              </a:rPr>
              <a:t>davranışa</a:t>
            </a:r>
            <a:r>
              <a:rPr lang="en-US" sz="3221" dirty="0">
                <a:solidFill>
                  <a:srgbClr val="454B64"/>
                </a:solidFill>
                <a:latin typeface="Roboto"/>
              </a:rPr>
              <a:t> </a:t>
            </a:r>
            <a:r>
              <a:rPr lang="en-US" sz="3221" dirty="0" err="1">
                <a:solidFill>
                  <a:srgbClr val="454B64"/>
                </a:solidFill>
                <a:latin typeface="Roboto"/>
              </a:rPr>
              <a:t>bağımlılık</a:t>
            </a:r>
            <a:r>
              <a:rPr lang="en-US" sz="3221" dirty="0">
                <a:solidFill>
                  <a:srgbClr val="454B64"/>
                </a:solidFill>
                <a:latin typeface="Roboto"/>
              </a:rPr>
              <a:t> </a:t>
            </a:r>
            <a:r>
              <a:rPr lang="en-US" sz="3221" dirty="0" err="1">
                <a:solidFill>
                  <a:srgbClr val="454B64"/>
                </a:solidFill>
                <a:latin typeface="Roboto"/>
              </a:rPr>
              <a:t>geliştirilmesine</a:t>
            </a:r>
            <a:r>
              <a:rPr lang="en-US" sz="3221" dirty="0">
                <a:solidFill>
                  <a:srgbClr val="454B64"/>
                </a:solidFill>
                <a:latin typeface="Roboto"/>
              </a:rPr>
              <a:t> </a:t>
            </a:r>
            <a:r>
              <a:rPr lang="en-US" sz="3221" dirty="0" err="1">
                <a:solidFill>
                  <a:srgbClr val="454B64"/>
                </a:solidFill>
                <a:latin typeface="Roboto"/>
              </a:rPr>
              <a:t>zemin</a:t>
            </a:r>
            <a:r>
              <a:rPr lang="en-US" sz="3221" dirty="0">
                <a:solidFill>
                  <a:srgbClr val="454B64"/>
                </a:solidFill>
                <a:latin typeface="Roboto"/>
              </a:rPr>
              <a:t> </a:t>
            </a:r>
            <a:r>
              <a:rPr lang="en-US" sz="3221" dirty="0" err="1">
                <a:solidFill>
                  <a:srgbClr val="454B64"/>
                </a:solidFill>
                <a:latin typeface="Roboto"/>
              </a:rPr>
              <a:t>hazırlar</a:t>
            </a:r>
            <a:r>
              <a:rPr lang="en-US" sz="3221" dirty="0">
                <a:solidFill>
                  <a:srgbClr val="454B64"/>
                </a:solidFill>
                <a:latin typeface="Roboto"/>
              </a:rPr>
              <a:t>. </a:t>
            </a:r>
            <a:r>
              <a:rPr lang="en-US" sz="3221" dirty="0" err="1">
                <a:solidFill>
                  <a:srgbClr val="454B64"/>
                </a:solidFill>
                <a:latin typeface="Roboto"/>
              </a:rPr>
              <a:t>Madde</a:t>
            </a:r>
            <a:r>
              <a:rPr lang="en-US" sz="3221" dirty="0">
                <a:solidFill>
                  <a:srgbClr val="454B64"/>
                </a:solidFill>
                <a:latin typeface="Roboto"/>
              </a:rPr>
              <a:t> </a:t>
            </a:r>
            <a:r>
              <a:rPr lang="en-US" sz="3221" dirty="0" err="1">
                <a:solidFill>
                  <a:srgbClr val="454B64"/>
                </a:solidFill>
                <a:latin typeface="Roboto"/>
              </a:rPr>
              <a:t>bağımlılığında</a:t>
            </a:r>
            <a:r>
              <a:rPr lang="en-US" sz="3221" dirty="0">
                <a:solidFill>
                  <a:srgbClr val="454B64"/>
                </a:solidFill>
                <a:latin typeface="Roboto"/>
              </a:rPr>
              <a:t> </a:t>
            </a:r>
            <a:r>
              <a:rPr lang="en-US" sz="3221" dirty="0" err="1">
                <a:solidFill>
                  <a:srgbClr val="454B64"/>
                </a:solidFill>
                <a:latin typeface="Roboto"/>
              </a:rPr>
              <a:t>olduğu</a:t>
            </a:r>
            <a:r>
              <a:rPr lang="en-US" sz="3221" dirty="0">
                <a:solidFill>
                  <a:srgbClr val="454B64"/>
                </a:solidFill>
                <a:latin typeface="Roboto"/>
              </a:rPr>
              <a:t> </a:t>
            </a:r>
            <a:r>
              <a:rPr lang="en-US" sz="3221" dirty="0" err="1">
                <a:solidFill>
                  <a:srgbClr val="454B64"/>
                </a:solidFill>
                <a:latin typeface="Roboto"/>
              </a:rPr>
              <a:t>gibi</a:t>
            </a:r>
            <a:r>
              <a:rPr lang="en-US" sz="3221" dirty="0">
                <a:solidFill>
                  <a:srgbClr val="454B64"/>
                </a:solidFill>
                <a:latin typeface="Roboto"/>
              </a:rPr>
              <a:t>, </a:t>
            </a:r>
            <a:r>
              <a:rPr lang="en-US" sz="3221" dirty="0" err="1">
                <a:solidFill>
                  <a:srgbClr val="454B64"/>
                </a:solidFill>
                <a:latin typeface="Roboto"/>
              </a:rPr>
              <a:t>bağımlı</a:t>
            </a:r>
            <a:r>
              <a:rPr lang="en-US" sz="3221" dirty="0">
                <a:solidFill>
                  <a:srgbClr val="454B64"/>
                </a:solidFill>
                <a:latin typeface="Roboto"/>
              </a:rPr>
              <a:t> </a:t>
            </a:r>
            <a:r>
              <a:rPr lang="en-US" sz="3221" dirty="0" err="1">
                <a:solidFill>
                  <a:srgbClr val="454B64"/>
                </a:solidFill>
                <a:latin typeface="Roboto"/>
              </a:rPr>
              <a:t>olunan</a:t>
            </a:r>
            <a:r>
              <a:rPr lang="en-US" sz="3221" dirty="0">
                <a:solidFill>
                  <a:srgbClr val="454B64"/>
                </a:solidFill>
                <a:latin typeface="Roboto"/>
              </a:rPr>
              <a:t> </a:t>
            </a:r>
            <a:r>
              <a:rPr lang="en-US" sz="3221" dirty="0" err="1">
                <a:solidFill>
                  <a:srgbClr val="454B64"/>
                </a:solidFill>
                <a:latin typeface="Roboto"/>
              </a:rPr>
              <a:t>davranışı</a:t>
            </a:r>
            <a:r>
              <a:rPr lang="en-US" sz="3221" dirty="0">
                <a:solidFill>
                  <a:srgbClr val="454B64"/>
                </a:solidFill>
                <a:latin typeface="Roboto"/>
              </a:rPr>
              <a:t> </a:t>
            </a:r>
            <a:r>
              <a:rPr lang="en-US" sz="3221" dirty="0" err="1">
                <a:solidFill>
                  <a:srgbClr val="454B64"/>
                </a:solidFill>
                <a:latin typeface="Roboto"/>
              </a:rPr>
              <a:t>sürekli</a:t>
            </a:r>
            <a:r>
              <a:rPr lang="en-US" sz="3221" dirty="0">
                <a:solidFill>
                  <a:srgbClr val="454B64"/>
                </a:solidFill>
                <a:latin typeface="Roboto"/>
              </a:rPr>
              <a:t> </a:t>
            </a:r>
            <a:r>
              <a:rPr lang="en-US" sz="3221" dirty="0" err="1">
                <a:solidFill>
                  <a:srgbClr val="454B64"/>
                </a:solidFill>
                <a:latin typeface="Roboto"/>
              </a:rPr>
              <a:t>gerçekleştirme</a:t>
            </a:r>
            <a:r>
              <a:rPr lang="en-US" sz="3221" dirty="0">
                <a:solidFill>
                  <a:srgbClr val="454B64"/>
                </a:solidFill>
                <a:latin typeface="Roboto"/>
              </a:rPr>
              <a:t> </a:t>
            </a:r>
            <a:r>
              <a:rPr lang="en-US" sz="3221" dirty="0" err="1">
                <a:solidFill>
                  <a:srgbClr val="454B64"/>
                </a:solidFill>
                <a:latin typeface="Roboto"/>
              </a:rPr>
              <a:t>arzusu</a:t>
            </a:r>
            <a:r>
              <a:rPr lang="en-US" sz="3221" dirty="0">
                <a:solidFill>
                  <a:srgbClr val="454B64"/>
                </a:solidFill>
                <a:latin typeface="Roboto"/>
              </a:rPr>
              <a:t> </a:t>
            </a:r>
            <a:r>
              <a:rPr lang="en-US" sz="3221" dirty="0" err="1">
                <a:solidFill>
                  <a:srgbClr val="454B64"/>
                </a:solidFill>
                <a:latin typeface="Roboto"/>
              </a:rPr>
              <a:t>vardır</a:t>
            </a:r>
            <a:r>
              <a:rPr lang="en-US" sz="3221" dirty="0">
                <a:solidFill>
                  <a:srgbClr val="454B64"/>
                </a:solidFill>
                <a:latin typeface="Roboto"/>
              </a:rPr>
              <a:t>. Her </a:t>
            </a:r>
            <a:r>
              <a:rPr lang="en-US" sz="3221" dirty="0" err="1">
                <a:solidFill>
                  <a:srgbClr val="454B64"/>
                </a:solidFill>
                <a:latin typeface="Roboto"/>
              </a:rPr>
              <a:t>türlü</a:t>
            </a:r>
            <a:r>
              <a:rPr lang="en-US" sz="3221" dirty="0">
                <a:solidFill>
                  <a:srgbClr val="454B64"/>
                </a:solidFill>
                <a:latin typeface="Roboto"/>
              </a:rPr>
              <a:t> </a:t>
            </a:r>
            <a:r>
              <a:rPr lang="en-US" sz="3221" dirty="0" err="1">
                <a:solidFill>
                  <a:srgbClr val="454B64"/>
                </a:solidFill>
                <a:latin typeface="Roboto"/>
              </a:rPr>
              <a:t>bağımlılıkla</a:t>
            </a:r>
            <a:r>
              <a:rPr lang="en-US" sz="3221" dirty="0">
                <a:solidFill>
                  <a:srgbClr val="454B64"/>
                </a:solidFill>
                <a:latin typeface="Roboto"/>
              </a:rPr>
              <a:t> </a:t>
            </a:r>
            <a:r>
              <a:rPr lang="en-US" sz="3221" dirty="0" err="1">
                <a:solidFill>
                  <a:srgbClr val="454B64"/>
                </a:solidFill>
                <a:latin typeface="Roboto"/>
              </a:rPr>
              <a:t>mücadelede</a:t>
            </a:r>
            <a:r>
              <a:rPr lang="en-US" sz="3221" dirty="0">
                <a:solidFill>
                  <a:srgbClr val="454B64"/>
                </a:solidFill>
                <a:latin typeface="Roboto"/>
              </a:rPr>
              <a:t> </a:t>
            </a:r>
            <a:r>
              <a:rPr lang="en-US" sz="3221" dirty="0" err="1">
                <a:solidFill>
                  <a:srgbClr val="454B64"/>
                </a:solidFill>
                <a:latin typeface="Roboto"/>
              </a:rPr>
              <a:t>olduğu</a:t>
            </a:r>
            <a:r>
              <a:rPr lang="en-US" sz="3221" dirty="0">
                <a:solidFill>
                  <a:srgbClr val="454B64"/>
                </a:solidFill>
                <a:latin typeface="Roboto"/>
              </a:rPr>
              <a:t> </a:t>
            </a:r>
            <a:r>
              <a:rPr lang="en-US" sz="3221" dirty="0" err="1">
                <a:solidFill>
                  <a:srgbClr val="454B64"/>
                </a:solidFill>
                <a:latin typeface="Roboto"/>
              </a:rPr>
              <a:t>gibi</a:t>
            </a:r>
            <a:r>
              <a:rPr lang="en-US" sz="3221" dirty="0">
                <a:solidFill>
                  <a:srgbClr val="454B64"/>
                </a:solidFill>
                <a:latin typeface="Roboto"/>
              </a:rPr>
              <a:t> </a:t>
            </a:r>
            <a:r>
              <a:rPr lang="en-US" sz="3221" dirty="0" err="1">
                <a:solidFill>
                  <a:srgbClr val="454B64"/>
                </a:solidFill>
                <a:latin typeface="Roboto"/>
              </a:rPr>
              <a:t>davranışsal</a:t>
            </a:r>
            <a:r>
              <a:rPr lang="en-US" sz="3221" dirty="0">
                <a:solidFill>
                  <a:srgbClr val="454B64"/>
                </a:solidFill>
                <a:latin typeface="Roboto"/>
              </a:rPr>
              <a:t> </a:t>
            </a:r>
            <a:r>
              <a:rPr lang="en-US" sz="3221" dirty="0" err="1">
                <a:solidFill>
                  <a:srgbClr val="454B64"/>
                </a:solidFill>
                <a:latin typeface="Roboto"/>
              </a:rPr>
              <a:t>bağımlılık</a:t>
            </a:r>
            <a:r>
              <a:rPr lang="en-US" sz="3221" dirty="0">
                <a:solidFill>
                  <a:srgbClr val="454B64"/>
                </a:solidFill>
                <a:latin typeface="Roboto"/>
              </a:rPr>
              <a:t> </a:t>
            </a:r>
            <a:r>
              <a:rPr lang="en-US" sz="3221" dirty="0" err="1">
                <a:solidFill>
                  <a:srgbClr val="454B64"/>
                </a:solidFill>
                <a:latin typeface="Roboto"/>
              </a:rPr>
              <a:t>ile</a:t>
            </a:r>
            <a:r>
              <a:rPr lang="en-US" sz="3221" dirty="0">
                <a:solidFill>
                  <a:srgbClr val="454B64"/>
                </a:solidFill>
                <a:latin typeface="Roboto"/>
              </a:rPr>
              <a:t> </a:t>
            </a:r>
            <a:r>
              <a:rPr lang="en-US" sz="3221" dirty="0" err="1">
                <a:solidFill>
                  <a:srgbClr val="454B64"/>
                </a:solidFill>
                <a:latin typeface="Roboto"/>
              </a:rPr>
              <a:t>mücadelede</a:t>
            </a:r>
            <a:r>
              <a:rPr lang="en-US" sz="3221" dirty="0">
                <a:solidFill>
                  <a:srgbClr val="454B64"/>
                </a:solidFill>
                <a:latin typeface="Roboto"/>
              </a:rPr>
              <a:t> de en </a:t>
            </a:r>
            <a:r>
              <a:rPr lang="en-US" sz="3221" dirty="0" err="1">
                <a:solidFill>
                  <a:srgbClr val="454B64"/>
                </a:solidFill>
                <a:latin typeface="Roboto"/>
              </a:rPr>
              <a:t>önemli</a:t>
            </a:r>
            <a:r>
              <a:rPr lang="en-US" sz="3221" dirty="0">
                <a:solidFill>
                  <a:srgbClr val="454B64"/>
                </a:solidFill>
                <a:latin typeface="Roboto"/>
              </a:rPr>
              <a:t> </a:t>
            </a:r>
            <a:r>
              <a:rPr lang="en-US" sz="3221" dirty="0" err="1">
                <a:solidFill>
                  <a:srgbClr val="454B64"/>
                </a:solidFill>
                <a:latin typeface="Roboto"/>
              </a:rPr>
              <a:t>unsur</a:t>
            </a:r>
            <a:r>
              <a:rPr lang="en-US" sz="3221" dirty="0">
                <a:solidFill>
                  <a:srgbClr val="454B64"/>
                </a:solidFill>
                <a:latin typeface="Roboto"/>
              </a:rPr>
              <a:t> </a:t>
            </a:r>
            <a:r>
              <a:rPr lang="en-US" sz="3221" dirty="0" err="1">
                <a:solidFill>
                  <a:srgbClr val="454B64"/>
                </a:solidFill>
                <a:latin typeface="Roboto"/>
              </a:rPr>
              <a:t>kişinin</a:t>
            </a:r>
            <a:r>
              <a:rPr lang="en-US" sz="3221" dirty="0">
                <a:solidFill>
                  <a:srgbClr val="454B64"/>
                </a:solidFill>
                <a:latin typeface="Roboto"/>
              </a:rPr>
              <a:t> </a:t>
            </a:r>
            <a:r>
              <a:rPr lang="en-US" sz="3221" dirty="0" err="1">
                <a:solidFill>
                  <a:srgbClr val="454B64"/>
                </a:solidFill>
                <a:latin typeface="Roboto"/>
              </a:rPr>
              <a:t>farkındalığıdır</a:t>
            </a:r>
            <a:r>
              <a:rPr lang="en-US" sz="3221" dirty="0">
                <a:solidFill>
                  <a:srgbClr val="454B64"/>
                </a:solidFill>
                <a:latin typeface="Roboto"/>
              </a:rPr>
              <a:t>.</a:t>
            </a:r>
          </a:p>
        </p:txBody>
      </p:sp>
      <p:sp>
        <p:nvSpPr>
          <p:cNvPr id="6" name="TextBox 6"/>
          <p:cNvSpPr txBox="1"/>
          <p:nvPr/>
        </p:nvSpPr>
        <p:spPr>
          <a:xfrm>
            <a:off x="1142944" y="428592"/>
            <a:ext cx="9104147" cy="2872581"/>
          </a:xfrm>
          <a:prstGeom prst="rect">
            <a:avLst/>
          </a:prstGeom>
        </p:spPr>
        <p:txBody>
          <a:bodyPr wrap="square" lIns="0" tIns="0" rIns="0" bIns="0" rtlCol="0" anchor="t">
            <a:spAutoFit/>
          </a:bodyPr>
          <a:lstStyle/>
          <a:p>
            <a:pPr algn="ctr">
              <a:lnSpc>
                <a:spcPts val="11221"/>
              </a:lnSpc>
            </a:pPr>
            <a:r>
              <a:rPr lang="en-US" sz="8015" dirty="0">
                <a:solidFill>
                  <a:srgbClr val="454B64"/>
                </a:solidFill>
                <a:latin typeface="Just Another Hand"/>
              </a:rPr>
              <a:t>Davranışsal </a:t>
            </a:r>
            <a:r>
              <a:rPr lang="en-US" sz="8015" dirty="0" err="1">
                <a:solidFill>
                  <a:srgbClr val="454B64"/>
                </a:solidFill>
                <a:latin typeface="Just Another Hand"/>
              </a:rPr>
              <a:t>Bağımlılık</a:t>
            </a:r>
            <a:r>
              <a:rPr lang="en-US" sz="8015" dirty="0">
                <a:solidFill>
                  <a:srgbClr val="454B64"/>
                </a:solidFill>
                <a:latin typeface="Just Another Hand"/>
              </a:rPr>
              <a:t> </a:t>
            </a:r>
          </a:p>
          <a:p>
            <a:pPr algn="ctr">
              <a:lnSpc>
                <a:spcPts val="11221"/>
              </a:lnSpc>
            </a:pPr>
            <a:r>
              <a:rPr lang="en-US" sz="8015" dirty="0" err="1">
                <a:solidFill>
                  <a:srgbClr val="454B64"/>
                </a:solidFill>
                <a:latin typeface="Just Another Hand"/>
              </a:rPr>
              <a:t>Nedir</a:t>
            </a:r>
            <a:r>
              <a:rPr lang="en-US" sz="8015" dirty="0">
                <a:solidFill>
                  <a:srgbClr val="454B64"/>
                </a:solidFill>
                <a:latin typeface="Just Another Hand"/>
              </a:rPr>
              <a:t>?</a:t>
            </a:r>
          </a:p>
        </p:txBody>
      </p:sp>
      <p:pic>
        <p:nvPicPr>
          <p:cNvPr id="14338" name="Picture 2" descr="PowerPoint Sunusu"/>
          <p:cNvPicPr>
            <a:picLocks noChangeAspect="1" noChangeArrowheads="1"/>
          </p:cNvPicPr>
          <p:nvPr/>
        </p:nvPicPr>
        <p:blipFill>
          <a:blip r:embed="rId8"/>
          <a:srcRect/>
          <a:stretch>
            <a:fillRect/>
          </a:stretch>
        </p:blipFill>
        <p:spPr bwMode="auto">
          <a:xfrm>
            <a:off x="9358314" y="500030"/>
            <a:ext cx="5786478" cy="3143236"/>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4EB"/>
        </a:solidFill>
        <a:effectLst/>
      </p:bgPr>
    </p:bg>
    <p:spTree>
      <p:nvGrpSpPr>
        <p:cNvPr id="1" name=""/>
        <p:cNvGrpSpPr/>
        <p:nvPr/>
      </p:nvGrpSpPr>
      <p:grpSpPr>
        <a:xfrm>
          <a:off x="0" y="0"/>
          <a:ext cx="0" cy="0"/>
          <a:chOff x="0" y="0"/>
          <a:chExt cx="0" cy="0"/>
        </a:xfrm>
      </p:grpSpPr>
      <p:sp>
        <p:nvSpPr>
          <p:cNvPr id="2" name="Freeform 2"/>
          <p:cNvSpPr/>
          <p:nvPr/>
        </p:nvSpPr>
        <p:spPr>
          <a:xfrm rot="-3863822">
            <a:off x="6908108" y="1493849"/>
            <a:ext cx="4471784" cy="6332654"/>
          </a:xfrm>
          <a:custGeom>
            <a:avLst/>
            <a:gdLst/>
            <a:ahLst/>
            <a:cxnLst/>
            <a:rect l="l" t="t" r="r" b="b"/>
            <a:pathLst>
              <a:path w="4471784" h="6332654">
                <a:moveTo>
                  <a:pt x="0" y="0"/>
                </a:moveTo>
                <a:lnTo>
                  <a:pt x="4471784" y="0"/>
                </a:lnTo>
                <a:lnTo>
                  <a:pt x="4471784" y="6332654"/>
                </a:lnTo>
                <a:lnTo>
                  <a:pt x="0" y="633265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rot="244946">
            <a:off x="7159423" y="3551814"/>
            <a:ext cx="3905433" cy="4069197"/>
          </a:xfrm>
          <a:prstGeom prst="rect">
            <a:avLst/>
          </a:prstGeom>
        </p:spPr>
        <p:txBody>
          <a:bodyPr lIns="0" tIns="0" rIns="0" bIns="0" rtlCol="0" anchor="t">
            <a:spAutoFit/>
          </a:bodyPr>
          <a:lstStyle/>
          <a:p>
            <a:pPr algn="ctr">
              <a:lnSpc>
                <a:spcPts val="10794"/>
              </a:lnSpc>
            </a:pPr>
            <a:r>
              <a:rPr lang="en-US" sz="7710" dirty="0">
                <a:solidFill>
                  <a:srgbClr val="454B64"/>
                </a:solidFill>
                <a:latin typeface="Just Another Hand"/>
              </a:rPr>
              <a:t>Davranışsal </a:t>
            </a:r>
            <a:r>
              <a:rPr lang="en-US" sz="7710" dirty="0" err="1">
                <a:solidFill>
                  <a:srgbClr val="454B64"/>
                </a:solidFill>
                <a:latin typeface="Just Another Hand"/>
              </a:rPr>
              <a:t>Bağımlılıklar</a:t>
            </a:r>
            <a:endParaRPr lang="en-US" sz="7710" dirty="0">
              <a:solidFill>
                <a:srgbClr val="454B64"/>
              </a:solidFill>
              <a:latin typeface="Just Another Hand"/>
            </a:endParaRPr>
          </a:p>
          <a:p>
            <a:pPr algn="ctr">
              <a:lnSpc>
                <a:spcPts val="10794"/>
              </a:lnSpc>
            </a:pPr>
            <a:endParaRPr lang="en-US" sz="7710" dirty="0">
              <a:solidFill>
                <a:srgbClr val="454B64"/>
              </a:solidFill>
              <a:latin typeface="Just Another Hand"/>
            </a:endParaRPr>
          </a:p>
        </p:txBody>
      </p:sp>
      <p:sp>
        <p:nvSpPr>
          <p:cNvPr id="4" name="Freeform 4"/>
          <p:cNvSpPr/>
          <p:nvPr/>
        </p:nvSpPr>
        <p:spPr>
          <a:xfrm rot="-3626039" flipH="1">
            <a:off x="8505846" y="6698228"/>
            <a:ext cx="1385359" cy="391364"/>
          </a:xfrm>
          <a:custGeom>
            <a:avLst/>
            <a:gdLst/>
            <a:ahLst/>
            <a:cxnLst/>
            <a:rect l="l" t="t" r="r" b="b"/>
            <a:pathLst>
              <a:path w="1385359" h="391364">
                <a:moveTo>
                  <a:pt x="1385359" y="0"/>
                </a:moveTo>
                <a:lnTo>
                  <a:pt x="0" y="0"/>
                </a:lnTo>
                <a:lnTo>
                  <a:pt x="0" y="391364"/>
                </a:lnTo>
                <a:lnTo>
                  <a:pt x="1385359" y="391364"/>
                </a:lnTo>
                <a:lnTo>
                  <a:pt x="1385359"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a:off x="12398037" y="5351586"/>
            <a:ext cx="4412818" cy="1492335"/>
          </a:xfrm>
          <a:custGeom>
            <a:avLst/>
            <a:gdLst/>
            <a:ahLst/>
            <a:cxnLst/>
            <a:rect l="l" t="t" r="r" b="b"/>
            <a:pathLst>
              <a:path w="4412818" h="1492335">
                <a:moveTo>
                  <a:pt x="0" y="0"/>
                </a:moveTo>
                <a:lnTo>
                  <a:pt x="4412818" y="0"/>
                </a:lnTo>
                <a:lnTo>
                  <a:pt x="4412818" y="1492335"/>
                </a:lnTo>
                <a:lnTo>
                  <a:pt x="0" y="149233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rot="1071891">
            <a:off x="10731241" y="5999189"/>
            <a:ext cx="1385359" cy="391364"/>
          </a:xfrm>
          <a:custGeom>
            <a:avLst/>
            <a:gdLst/>
            <a:ahLst/>
            <a:cxnLst/>
            <a:rect l="l" t="t" r="r" b="b"/>
            <a:pathLst>
              <a:path w="1385359" h="391364">
                <a:moveTo>
                  <a:pt x="0" y="0"/>
                </a:moveTo>
                <a:lnTo>
                  <a:pt x="1385359" y="0"/>
                </a:lnTo>
                <a:lnTo>
                  <a:pt x="1385359" y="391364"/>
                </a:lnTo>
                <a:lnTo>
                  <a:pt x="0" y="39136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7" name="Freeform 7"/>
          <p:cNvSpPr/>
          <p:nvPr/>
        </p:nvSpPr>
        <p:spPr>
          <a:xfrm rot="1134582" flipH="1">
            <a:off x="4933162" y="5758666"/>
            <a:ext cx="1385359" cy="391364"/>
          </a:xfrm>
          <a:custGeom>
            <a:avLst/>
            <a:gdLst/>
            <a:ahLst/>
            <a:cxnLst/>
            <a:rect l="l" t="t" r="r" b="b"/>
            <a:pathLst>
              <a:path w="1385359" h="391364">
                <a:moveTo>
                  <a:pt x="1385359" y="0"/>
                </a:moveTo>
                <a:lnTo>
                  <a:pt x="0" y="0"/>
                </a:lnTo>
                <a:lnTo>
                  <a:pt x="0" y="391364"/>
                </a:lnTo>
                <a:lnTo>
                  <a:pt x="1385359" y="391364"/>
                </a:lnTo>
                <a:lnTo>
                  <a:pt x="1385359"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Freeform 8"/>
          <p:cNvSpPr/>
          <p:nvPr/>
        </p:nvSpPr>
        <p:spPr>
          <a:xfrm>
            <a:off x="17453818" y="3086100"/>
            <a:ext cx="1668364" cy="4114800"/>
          </a:xfrm>
          <a:custGeom>
            <a:avLst/>
            <a:gdLst/>
            <a:ahLst/>
            <a:cxnLst/>
            <a:rect l="l" t="t" r="r" b="b"/>
            <a:pathLst>
              <a:path w="1668364" h="4114800">
                <a:moveTo>
                  <a:pt x="0" y="0"/>
                </a:moveTo>
                <a:lnTo>
                  <a:pt x="1668364" y="0"/>
                </a:lnTo>
                <a:lnTo>
                  <a:pt x="1668364"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9" name="Freeform 9"/>
          <p:cNvSpPr/>
          <p:nvPr/>
        </p:nvSpPr>
        <p:spPr>
          <a:xfrm>
            <a:off x="-858607" y="3086100"/>
            <a:ext cx="1668364" cy="4114800"/>
          </a:xfrm>
          <a:custGeom>
            <a:avLst/>
            <a:gdLst/>
            <a:ahLst/>
            <a:cxnLst/>
            <a:rect l="l" t="t" r="r" b="b"/>
            <a:pathLst>
              <a:path w="1668364" h="4114800">
                <a:moveTo>
                  <a:pt x="0" y="0"/>
                </a:moveTo>
                <a:lnTo>
                  <a:pt x="1668365" y="0"/>
                </a:lnTo>
                <a:lnTo>
                  <a:pt x="1668365"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0" name="Freeform 10"/>
          <p:cNvSpPr/>
          <p:nvPr/>
        </p:nvSpPr>
        <p:spPr>
          <a:xfrm>
            <a:off x="1540320" y="4339221"/>
            <a:ext cx="4412818" cy="1492335"/>
          </a:xfrm>
          <a:custGeom>
            <a:avLst/>
            <a:gdLst/>
            <a:ahLst/>
            <a:cxnLst/>
            <a:rect l="l" t="t" r="r" b="b"/>
            <a:pathLst>
              <a:path w="4412818" h="1492335">
                <a:moveTo>
                  <a:pt x="0" y="0"/>
                </a:moveTo>
                <a:lnTo>
                  <a:pt x="4412818" y="0"/>
                </a:lnTo>
                <a:lnTo>
                  <a:pt x="4412818" y="1492335"/>
                </a:lnTo>
                <a:lnTo>
                  <a:pt x="0" y="149233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1" name="TextBox 11"/>
          <p:cNvSpPr txBox="1"/>
          <p:nvPr/>
        </p:nvSpPr>
        <p:spPr>
          <a:xfrm>
            <a:off x="1126006" y="4707563"/>
            <a:ext cx="4966395" cy="679450"/>
          </a:xfrm>
          <a:prstGeom prst="rect">
            <a:avLst/>
          </a:prstGeom>
        </p:spPr>
        <p:txBody>
          <a:bodyPr lIns="0" tIns="0" rIns="0" bIns="0" rtlCol="0" anchor="t">
            <a:spAutoFit/>
          </a:bodyPr>
          <a:lstStyle/>
          <a:p>
            <a:pPr algn="ctr">
              <a:lnSpc>
                <a:spcPts val="5599"/>
              </a:lnSpc>
            </a:pPr>
            <a:r>
              <a:rPr lang="en-US" sz="3999">
                <a:solidFill>
                  <a:srgbClr val="454B64"/>
                </a:solidFill>
                <a:latin typeface="Roboto"/>
              </a:rPr>
              <a:t>Alışveriş Bağımlılığı</a:t>
            </a:r>
          </a:p>
        </p:txBody>
      </p:sp>
      <p:sp>
        <p:nvSpPr>
          <p:cNvPr id="12" name="Freeform 12"/>
          <p:cNvSpPr/>
          <p:nvPr/>
        </p:nvSpPr>
        <p:spPr>
          <a:xfrm>
            <a:off x="6645979" y="7715699"/>
            <a:ext cx="4412818" cy="1492335"/>
          </a:xfrm>
          <a:custGeom>
            <a:avLst/>
            <a:gdLst/>
            <a:ahLst/>
            <a:cxnLst/>
            <a:rect l="l" t="t" r="r" b="b"/>
            <a:pathLst>
              <a:path w="4412818" h="1492335">
                <a:moveTo>
                  <a:pt x="0" y="0"/>
                </a:moveTo>
                <a:lnTo>
                  <a:pt x="4412818" y="0"/>
                </a:lnTo>
                <a:lnTo>
                  <a:pt x="4412818" y="1492335"/>
                </a:lnTo>
                <a:lnTo>
                  <a:pt x="0" y="149233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3" name="TextBox 13"/>
          <p:cNvSpPr txBox="1"/>
          <p:nvPr/>
        </p:nvSpPr>
        <p:spPr>
          <a:xfrm>
            <a:off x="6092402" y="8084042"/>
            <a:ext cx="4966395" cy="679450"/>
          </a:xfrm>
          <a:prstGeom prst="rect">
            <a:avLst/>
          </a:prstGeom>
        </p:spPr>
        <p:txBody>
          <a:bodyPr lIns="0" tIns="0" rIns="0" bIns="0" rtlCol="0" anchor="t">
            <a:spAutoFit/>
          </a:bodyPr>
          <a:lstStyle/>
          <a:p>
            <a:pPr algn="ctr">
              <a:lnSpc>
                <a:spcPts val="5599"/>
              </a:lnSpc>
            </a:pPr>
            <a:r>
              <a:rPr lang="en-US" sz="3999">
                <a:solidFill>
                  <a:srgbClr val="454B64"/>
                </a:solidFill>
                <a:latin typeface="Roboto"/>
              </a:rPr>
              <a:t>İlişki Bağımlılığı</a:t>
            </a:r>
          </a:p>
        </p:txBody>
      </p:sp>
      <p:sp>
        <p:nvSpPr>
          <p:cNvPr id="14" name="TextBox 14"/>
          <p:cNvSpPr txBox="1"/>
          <p:nvPr/>
        </p:nvSpPr>
        <p:spPr>
          <a:xfrm>
            <a:off x="12121248" y="5719929"/>
            <a:ext cx="4966395" cy="679450"/>
          </a:xfrm>
          <a:prstGeom prst="rect">
            <a:avLst/>
          </a:prstGeom>
        </p:spPr>
        <p:txBody>
          <a:bodyPr lIns="0" tIns="0" rIns="0" bIns="0" rtlCol="0" anchor="t">
            <a:spAutoFit/>
          </a:bodyPr>
          <a:lstStyle/>
          <a:p>
            <a:pPr algn="ctr">
              <a:lnSpc>
                <a:spcPts val="5599"/>
              </a:lnSpc>
            </a:pPr>
            <a:r>
              <a:rPr lang="en-US" sz="3999">
                <a:solidFill>
                  <a:srgbClr val="454B64"/>
                </a:solidFill>
                <a:latin typeface="Roboto"/>
              </a:rPr>
              <a:t>Kumar Bağımlılığı</a:t>
            </a:r>
          </a:p>
        </p:txBody>
      </p:sp>
      <p:sp>
        <p:nvSpPr>
          <p:cNvPr id="15" name="Freeform 15"/>
          <p:cNvSpPr/>
          <p:nvPr/>
        </p:nvSpPr>
        <p:spPr>
          <a:xfrm>
            <a:off x="12662824" y="2692268"/>
            <a:ext cx="4412818" cy="1492335"/>
          </a:xfrm>
          <a:custGeom>
            <a:avLst/>
            <a:gdLst/>
            <a:ahLst/>
            <a:cxnLst/>
            <a:rect l="l" t="t" r="r" b="b"/>
            <a:pathLst>
              <a:path w="4412818" h="1492335">
                <a:moveTo>
                  <a:pt x="0" y="0"/>
                </a:moveTo>
                <a:lnTo>
                  <a:pt x="4412818" y="0"/>
                </a:lnTo>
                <a:lnTo>
                  <a:pt x="4412818" y="1492335"/>
                </a:lnTo>
                <a:lnTo>
                  <a:pt x="0" y="149233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6" name="Freeform 16"/>
          <p:cNvSpPr/>
          <p:nvPr/>
        </p:nvSpPr>
        <p:spPr>
          <a:xfrm rot="-2944575">
            <a:off x="11476001" y="3525227"/>
            <a:ext cx="1334460" cy="376985"/>
          </a:xfrm>
          <a:custGeom>
            <a:avLst/>
            <a:gdLst/>
            <a:ahLst/>
            <a:cxnLst/>
            <a:rect l="l" t="t" r="r" b="b"/>
            <a:pathLst>
              <a:path w="1334460" h="376985">
                <a:moveTo>
                  <a:pt x="0" y="0"/>
                </a:moveTo>
                <a:lnTo>
                  <a:pt x="1334460" y="0"/>
                </a:lnTo>
                <a:lnTo>
                  <a:pt x="1334460" y="376985"/>
                </a:lnTo>
                <a:lnTo>
                  <a:pt x="0" y="37698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7" name="TextBox 17"/>
          <p:cNvSpPr txBox="1"/>
          <p:nvPr/>
        </p:nvSpPr>
        <p:spPr>
          <a:xfrm>
            <a:off x="12260809" y="2691688"/>
            <a:ext cx="4998491" cy="1384300"/>
          </a:xfrm>
          <a:prstGeom prst="rect">
            <a:avLst/>
          </a:prstGeom>
        </p:spPr>
        <p:txBody>
          <a:bodyPr lIns="0" tIns="0" rIns="0" bIns="0" rtlCol="0" anchor="t">
            <a:spAutoFit/>
          </a:bodyPr>
          <a:lstStyle/>
          <a:p>
            <a:pPr algn="ctr">
              <a:lnSpc>
                <a:spcPts val="5599"/>
              </a:lnSpc>
              <a:spcBef>
                <a:spcPct val="0"/>
              </a:spcBef>
            </a:pPr>
            <a:r>
              <a:rPr lang="en-US" sz="3999">
                <a:solidFill>
                  <a:srgbClr val="454B64"/>
                </a:solidFill>
                <a:latin typeface="Roboto"/>
              </a:rPr>
              <a:t>İnternet Bağımlılığı</a:t>
            </a:r>
          </a:p>
          <a:p>
            <a:pPr algn="ctr">
              <a:lnSpc>
                <a:spcPts val="5599"/>
              </a:lnSpc>
              <a:spcBef>
                <a:spcPct val="0"/>
              </a:spcBef>
            </a:pPr>
            <a:r>
              <a:rPr lang="en-US" sz="3999">
                <a:solidFill>
                  <a:srgbClr val="454B64"/>
                </a:solidFill>
                <a:latin typeface="Roboto"/>
              </a:rPr>
              <a:t> </a:t>
            </a:r>
          </a:p>
        </p:txBody>
      </p:sp>
      <p:sp>
        <p:nvSpPr>
          <p:cNvPr id="18" name="Freeform 18"/>
          <p:cNvSpPr/>
          <p:nvPr/>
        </p:nvSpPr>
        <p:spPr>
          <a:xfrm rot="2916174" flipH="1">
            <a:off x="7797261" y="2564784"/>
            <a:ext cx="1437910" cy="406210"/>
          </a:xfrm>
          <a:custGeom>
            <a:avLst/>
            <a:gdLst/>
            <a:ahLst/>
            <a:cxnLst/>
            <a:rect l="l" t="t" r="r" b="b"/>
            <a:pathLst>
              <a:path w="1437910" h="406210">
                <a:moveTo>
                  <a:pt x="1437910" y="0"/>
                </a:moveTo>
                <a:lnTo>
                  <a:pt x="0" y="0"/>
                </a:lnTo>
                <a:lnTo>
                  <a:pt x="0" y="406209"/>
                </a:lnTo>
                <a:lnTo>
                  <a:pt x="1437910" y="406209"/>
                </a:lnTo>
                <a:lnTo>
                  <a:pt x="143791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9" name="Freeform 19"/>
          <p:cNvSpPr/>
          <p:nvPr/>
        </p:nvSpPr>
        <p:spPr>
          <a:xfrm>
            <a:off x="4138144" y="772664"/>
            <a:ext cx="4412818" cy="1492335"/>
          </a:xfrm>
          <a:custGeom>
            <a:avLst/>
            <a:gdLst/>
            <a:ahLst/>
            <a:cxnLst/>
            <a:rect l="l" t="t" r="r" b="b"/>
            <a:pathLst>
              <a:path w="4412818" h="1492335">
                <a:moveTo>
                  <a:pt x="0" y="0"/>
                </a:moveTo>
                <a:lnTo>
                  <a:pt x="4412819" y="0"/>
                </a:lnTo>
                <a:lnTo>
                  <a:pt x="4412819" y="1492335"/>
                </a:lnTo>
                <a:lnTo>
                  <a:pt x="0" y="149233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20" name="TextBox 20"/>
          <p:cNvSpPr txBox="1"/>
          <p:nvPr/>
        </p:nvSpPr>
        <p:spPr>
          <a:xfrm>
            <a:off x="4138144" y="1141006"/>
            <a:ext cx="4412818" cy="679450"/>
          </a:xfrm>
          <a:prstGeom prst="rect">
            <a:avLst/>
          </a:prstGeom>
        </p:spPr>
        <p:txBody>
          <a:bodyPr lIns="0" tIns="0" rIns="0" bIns="0" rtlCol="0" anchor="t">
            <a:spAutoFit/>
          </a:bodyPr>
          <a:lstStyle/>
          <a:p>
            <a:pPr algn="ctr">
              <a:lnSpc>
                <a:spcPts val="5599"/>
              </a:lnSpc>
              <a:spcBef>
                <a:spcPct val="0"/>
              </a:spcBef>
            </a:pPr>
            <a:r>
              <a:rPr lang="en-US" sz="3999">
                <a:solidFill>
                  <a:srgbClr val="454B64"/>
                </a:solidFill>
                <a:latin typeface="Roboto"/>
              </a:rPr>
              <a:t>Egzersiz Bağımlılığı</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4EB"/>
        </a:solidFill>
        <a:effectLst/>
      </p:bgPr>
    </p:bg>
    <p:spTree>
      <p:nvGrpSpPr>
        <p:cNvPr id="1" name=""/>
        <p:cNvGrpSpPr/>
        <p:nvPr/>
      </p:nvGrpSpPr>
      <p:grpSpPr>
        <a:xfrm>
          <a:off x="0" y="0"/>
          <a:ext cx="0" cy="0"/>
          <a:chOff x="0" y="0"/>
          <a:chExt cx="0" cy="0"/>
        </a:xfrm>
      </p:grpSpPr>
      <p:sp>
        <p:nvSpPr>
          <p:cNvPr id="3" name="Freeform 3"/>
          <p:cNvSpPr/>
          <p:nvPr/>
        </p:nvSpPr>
        <p:spPr>
          <a:xfrm>
            <a:off x="17453818" y="3086100"/>
            <a:ext cx="1668364" cy="4114800"/>
          </a:xfrm>
          <a:custGeom>
            <a:avLst/>
            <a:gdLst/>
            <a:ahLst/>
            <a:cxnLst/>
            <a:rect l="l" t="t" r="r" b="b"/>
            <a:pathLst>
              <a:path w="1668364" h="4114800">
                <a:moveTo>
                  <a:pt x="0" y="0"/>
                </a:moveTo>
                <a:lnTo>
                  <a:pt x="1668364" y="0"/>
                </a:lnTo>
                <a:lnTo>
                  <a:pt x="1668364" y="4114800"/>
                </a:lnTo>
                <a:lnTo>
                  <a:pt x="0" y="4114800"/>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4" name="Freeform 4"/>
          <p:cNvSpPr/>
          <p:nvPr/>
        </p:nvSpPr>
        <p:spPr>
          <a:xfrm rot="2084374">
            <a:off x="-3132407" y="6920729"/>
            <a:ext cx="6161952" cy="6161952"/>
          </a:xfrm>
          <a:custGeom>
            <a:avLst/>
            <a:gdLst/>
            <a:ahLst/>
            <a:cxnLst/>
            <a:rect l="l" t="t" r="r" b="b"/>
            <a:pathLst>
              <a:path w="6161952" h="6161952">
                <a:moveTo>
                  <a:pt x="0" y="0"/>
                </a:moveTo>
                <a:lnTo>
                  <a:pt x="6161952" y="0"/>
                </a:lnTo>
                <a:lnTo>
                  <a:pt x="6161952" y="6161951"/>
                </a:lnTo>
                <a:lnTo>
                  <a:pt x="0" y="616195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858607" y="3086100"/>
            <a:ext cx="1668364" cy="4114800"/>
          </a:xfrm>
          <a:custGeom>
            <a:avLst/>
            <a:gdLst/>
            <a:ahLst/>
            <a:cxnLst/>
            <a:rect l="l" t="t" r="r" b="b"/>
            <a:pathLst>
              <a:path w="1668364" h="4114800">
                <a:moveTo>
                  <a:pt x="0" y="0"/>
                </a:moveTo>
                <a:lnTo>
                  <a:pt x="1668365" y="0"/>
                </a:lnTo>
                <a:lnTo>
                  <a:pt x="1668365" y="4114800"/>
                </a:lnTo>
                <a:lnTo>
                  <a:pt x="0" y="4114800"/>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6" name="Freeform 6"/>
          <p:cNvSpPr/>
          <p:nvPr/>
        </p:nvSpPr>
        <p:spPr>
          <a:xfrm>
            <a:off x="1219465" y="647701"/>
            <a:ext cx="15620735" cy="5853121"/>
          </a:xfrm>
          <a:custGeom>
            <a:avLst/>
            <a:gdLst/>
            <a:ahLst/>
            <a:cxnLst/>
            <a:rect l="l" t="t" r="r" b="b"/>
            <a:pathLst>
              <a:path w="17310731" h="12678523">
                <a:moveTo>
                  <a:pt x="0" y="0"/>
                </a:moveTo>
                <a:lnTo>
                  <a:pt x="17310731" y="0"/>
                </a:lnTo>
                <a:lnTo>
                  <a:pt x="17310731" y="12678524"/>
                </a:lnTo>
                <a:lnTo>
                  <a:pt x="0" y="12678524"/>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7" name="Freeform 7"/>
          <p:cNvSpPr/>
          <p:nvPr/>
        </p:nvSpPr>
        <p:spPr>
          <a:xfrm>
            <a:off x="5042652" y="1028700"/>
            <a:ext cx="8202696" cy="1670367"/>
          </a:xfrm>
          <a:custGeom>
            <a:avLst/>
            <a:gdLst/>
            <a:ahLst/>
            <a:cxnLst/>
            <a:rect l="l" t="t" r="r" b="b"/>
            <a:pathLst>
              <a:path w="8202696" h="1670367">
                <a:moveTo>
                  <a:pt x="0" y="0"/>
                </a:moveTo>
                <a:lnTo>
                  <a:pt x="8202696" y="0"/>
                </a:lnTo>
                <a:lnTo>
                  <a:pt x="8202696" y="1670367"/>
                </a:lnTo>
                <a:lnTo>
                  <a:pt x="0" y="1670367"/>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9" name="TextBox 9"/>
          <p:cNvSpPr txBox="1"/>
          <p:nvPr/>
        </p:nvSpPr>
        <p:spPr>
          <a:xfrm>
            <a:off x="5373844" y="809625"/>
            <a:ext cx="7251761" cy="1977891"/>
          </a:xfrm>
          <a:prstGeom prst="rect">
            <a:avLst/>
          </a:prstGeom>
        </p:spPr>
        <p:txBody>
          <a:bodyPr lIns="0" tIns="0" rIns="0" bIns="0" rtlCol="0" anchor="t">
            <a:spAutoFit/>
          </a:bodyPr>
          <a:lstStyle/>
          <a:p>
            <a:pPr algn="ctr">
              <a:lnSpc>
                <a:spcPts val="16157"/>
              </a:lnSpc>
            </a:pPr>
            <a:r>
              <a:rPr lang="en-US" sz="11540" dirty="0" err="1">
                <a:solidFill>
                  <a:srgbClr val="454B64"/>
                </a:solidFill>
                <a:latin typeface="Just Another Hand"/>
              </a:rPr>
              <a:t>Alışveriş</a:t>
            </a:r>
            <a:r>
              <a:rPr lang="en-US" sz="11540" dirty="0">
                <a:solidFill>
                  <a:srgbClr val="454B64"/>
                </a:solidFill>
                <a:latin typeface="Just Another Hand"/>
              </a:rPr>
              <a:t> </a:t>
            </a:r>
            <a:r>
              <a:rPr lang="en-US" sz="11540" dirty="0" err="1">
                <a:solidFill>
                  <a:srgbClr val="454B64"/>
                </a:solidFill>
                <a:latin typeface="Just Another Hand"/>
              </a:rPr>
              <a:t>Bağımlılığı</a:t>
            </a:r>
            <a:r>
              <a:rPr lang="en-US" sz="11540" dirty="0">
                <a:solidFill>
                  <a:srgbClr val="454B64"/>
                </a:solidFill>
                <a:latin typeface="Just Another Hand"/>
              </a:rPr>
              <a:t> </a:t>
            </a:r>
          </a:p>
        </p:txBody>
      </p:sp>
      <p:sp>
        <p:nvSpPr>
          <p:cNvPr id="10" name="TextBox 10"/>
          <p:cNvSpPr txBox="1"/>
          <p:nvPr/>
        </p:nvSpPr>
        <p:spPr>
          <a:xfrm>
            <a:off x="1905000" y="3339344"/>
            <a:ext cx="14189450" cy="2452211"/>
          </a:xfrm>
          <a:prstGeom prst="rect">
            <a:avLst/>
          </a:prstGeom>
        </p:spPr>
        <p:txBody>
          <a:bodyPr lIns="0" tIns="0" rIns="0" bIns="0" rtlCol="0" anchor="t">
            <a:spAutoFit/>
          </a:bodyPr>
          <a:lstStyle/>
          <a:p>
            <a:pPr algn="ctr">
              <a:lnSpc>
                <a:spcPts val="4895"/>
              </a:lnSpc>
              <a:spcBef>
                <a:spcPct val="0"/>
              </a:spcBef>
            </a:pPr>
            <a:r>
              <a:rPr lang="en-US" sz="3496" dirty="0" err="1">
                <a:solidFill>
                  <a:srgbClr val="454B64"/>
                </a:solidFill>
                <a:latin typeface="Roboto"/>
              </a:rPr>
              <a:t>Bütçenin</a:t>
            </a:r>
            <a:r>
              <a:rPr lang="en-US" sz="3496" dirty="0">
                <a:solidFill>
                  <a:srgbClr val="454B64"/>
                </a:solidFill>
                <a:latin typeface="Roboto"/>
              </a:rPr>
              <a:t> </a:t>
            </a:r>
            <a:r>
              <a:rPr lang="en-US" sz="3496" dirty="0" err="1">
                <a:solidFill>
                  <a:srgbClr val="454B64"/>
                </a:solidFill>
                <a:latin typeface="Roboto"/>
              </a:rPr>
              <a:t>elverdiği</a:t>
            </a:r>
            <a:r>
              <a:rPr lang="en-US" sz="3496" dirty="0">
                <a:solidFill>
                  <a:srgbClr val="454B64"/>
                </a:solidFill>
                <a:latin typeface="Roboto"/>
              </a:rPr>
              <a:t> </a:t>
            </a:r>
            <a:r>
              <a:rPr lang="en-US" sz="3496" dirty="0" err="1">
                <a:solidFill>
                  <a:srgbClr val="454B64"/>
                </a:solidFill>
                <a:latin typeface="Roboto"/>
              </a:rPr>
              <a:t>ölçüde</a:t>
            </a:r>
            <a:r>
              <a:rPr lang="en-US" sz="3496" dirty="0">
                <a:solidFill>
                  <a:srgbClr val="454B64"/>
                </a:solidFill>
                <a:latin typeface="Roboto"/>
              </a:rPr>
              <a:t> </a:t>
            </a:r>
            <a:r>
              <a:rPr lang="en-US" sz="3496" dirty="0" err="1">
                <a:solidFill>
                  <a:srgbClr val="454B64"/>
                </a:solidFill>
                <a:latin typeface="Roboto"/>
              </a:rPr>
              <a:t>giyim</a:t>
            </a:r>
            <a:r>
              <a:rPr lang="en-US" sz="3496" dirty="0">
                <a:solidFill>
                  <a:srgbClr val="454B64"/>
                </a:solidFill>
                <a:latin typeface="Roboto"/>
              </a:rPr>
              <a:t>, </a:t>
            </a:r>
            <a:r>
              <a:rPr lang="en-US" sz="3496" dirty="0" err="1">
                <a:solidFill>
                  <a:srgbClr val="454B64"/>
                </a:solidFill>
                <a:latin typeface="Roboto"/>
              </a:rPr>
              <a:t>eşya</a:t>
            </a:r>
            <a:r>
              <a:rPr lang="en-US" sz="3496" dirty="0">
                <a:solidFill>
                  <a:srgbClr val="454B64"/>
                </a:solidFill>
                <a:latin typeface="Roboto"/>
              </a:rPr>
              <a:t>, </a:t>
            </a:r>
            <a:r>
              <a:rPr lang="en-US" sz="3496" dirty="0" err="1">
                <a:solidFill>
                  <a:srgbClr val="454B64"/>
                </a:solidFill>
                <a:latin typeface="Roboto"/>
              </a:rPr>
              <a:t>yiyecek</a:t>
            </a:r>
            <a:r>
              <a:rPr lang="en-US" sz="3496" dirty="0">
                <a:solidFill>
                  <a:srgbClr val="454B64"/>
                </a:solidFill>
                <a:latin typeface="Roboto"/>
              </a:rPr>
              <a:t> </a:t>
            </a:r>
            <a:r>
              <a:rPr lang="en-US" sz="3496" dirty="0" err="1">
                <a:solidFill>
                  <a:srgbClr val="454B64"/>
                </a:solidFill>
                <a:latin typeface="Roboto"/>
              </a:rPr>
              <a:t>gibi</a:t>
            </a:r>
            <a:r>
              <a:rPr lang="en-US" sz="3496" dirty="0">
                <a:solidFill>
                  <a:srgbClr val="454B64"/>
                </a:solidFill>
                <a:latin typeface="Roboto"/>
              </a:rPr>
              <a:t> </a:t>
            </a:r>
            <a:r>
              <a:rPr lang="en-US" sz="3496" dirty="0" err="1">
                <a:solidFill>
                  <a:srgbClr val="454B64"/>
                </a:solidFill>
                <a:latin typeface="Roboto"/>
              </a:rPr>
              <a:t>ihtiyaçları</a:t>
            </a:r>
            <a:r>
              <a:rPr lang="en-US" sz="3496" dirty="0">
                <a:solidFill>
                  <a:srgbClr val="454B64"/>
                </a:solidFill>
                <a:latin typeface="Roboto"/>
              </a:rPr>
              <a:t> </a:t>
            </a:r>
            <a:r>
              <a:rPr lang="en-US" sz="3496" dirty="0" err="1">
                <a:solidFill>
                  <a:srgbClr val="454B64"/>
                </a:solidFill>
                <a:latin typeface="Roboto"/>
              </a:rPr>
              <a:t>karşılamak</a:t>
            </a:r>
            <a:r>
              <a:rPr lang="en-US" sz="3496" dirty="0">
                <a:solidFill>
                  <a:srgbClr val="454B64"/>
                </a:solidFill>
                <a:latin typeface="Roboto"/>
              </a:rPr>
              <a:t> </a:t>
            </a:r>
            <a:r>
              <a:rPr lang="en-US" sz="3496" dirty="0" err="1">
                <a:solidFill>
                  <a:srgbClr val="454B64"/>
                </a:solidFill>
                <a:latin typeface="Roboto"/>
              </a:rPr>
              <a:t>için</a:t>
            </a:r>
            <a:r>
              <a:rPr lang="en-US" sz="3496" dirty="0">
                <a:solidFill>
                  <a:srgbClr val="454B64"/>
                </a:solidFill>
                <a:latin typeface="Roboto"/>
              </a:rPr>
              <a:t> </a:t>
            </a:r>
            <a:r>
              <a:rPr lang="en-US" sz="3496" dirty="0" err="1">
                <a:solidFill>
                  <a:srgbClr val="454B64"/>
                </a:solidFill>
                <a:latin typeface="Roboto"/>
              </a:rPr>
              <a:t>yapılan</a:t>
            </a:r>
            <a:r>
              <a:rPr lang="en-US" sz="3496" dirty="0">
                <a:solidFill>
                  <a:srgbClr val="454B64"/>
                </a:solidFill>
                <a:latin typeface="Roboto"/>
              </a:rPr>
              <a:t> </a:t>
            </a:r>
            <a:r>
              <a:rPr lang="en-US" sz="3496" dirty="0" err="1">
                <a:solidFill>
                  <a:srgbClr val="454B64"/>
                </a:solidFill>
                <a:latin typeface="Roboto"/>
              </a:rPr>
              <a:t>alışveriş</a:t>
            </a:r>
            <a:r>
              <a:rPr lang="en-US" sz="3496" dirty="0">
                <a:solidFill>
                  <a:srgbClr val="454B64"/>
                </a:solidFill>
                <a:latin typeface="Roboto"/>
              </a:rPr>
              <a:t>, “</a:t>
            </a:r>
            <a:r>
              <a:rPr lang="en-US" sz="3496" dirty="0" err="1">
                <a:solidFill>
                  <a:srgbClr val="454B64"/>
                </a:solidFill>
                <a:latin typeface="Roboto"/>
              </a:rPr>
              <a:t>üzüntü</a:t>
            </a:r>
            <a:r>
              <a:rPr lang="en-US" sz="3496" dirty="0">
                <a:solidFill>
                  <a:srgbClr val="454B64"/>
                </a:solidFill>
                <a:latin typeface="Roboto"/>
              </a:rPr>
              <a:t>, </a:t>
            </a:r>
            <a:r>
              <a:rPr lang="en-US" sz="3496" dirty="0" err="1">
                <a:solidFill>
                  <a:srgbClr val="454B64"/>
                </a:solidFill>
                <a:latin typeface="Roboto"/>
              </a:rPr>
              <a:t>sıkıntı</a:t>
            </a:r>
            <a:r>
              <a:rPr lang="en-US" sz="3496" dirty="0">
                <a:solidFill>
                  <a:srgbClr val="454B64"/>
                </a:solidFill>
                <a:latin typeface="Roboto"/>
              </a:rPr>
              <a:t>, </a:t>
            </a:r>
            <a:r>
              <a:rPr lang="en-US" sz="3496" dirty="0" err="1">
                <a:solidFill>
                  <a:srgbClr val="454B64"/>
                </a:solidFill>
                <a:latin typeface="Roboto"/>
              </a:rPr>
              <a:t>yalnızlık</a:t>
            </a:r>
            <a:r>
              <a:rPr lang="en-US" sz="3496" dirty="0">
                <a:solidFill>
                  <a:srgbClr val="454B64"/>
                </a:solidFill>
                <a:latin typeface="Roboto"/>
              </a:rPr>
              <a:t>” </a:t>
            </a:r>
            <a:r>
              <a:rPr lang="en-US" sz="3496" dirty="0" err="1">
                <a:solidFill>
                  <a:srgbClr val="454B64"/>
                </a:solidFill>
                <a:latin typeface="Roboto"/>
              </a:rPr>
              <a:t>gibi</a:t>
            </a:r>
            <a:r>
              <a:rPr lang="en-US" sz="3496" dirty="0">
                <a:solidFill>
                  <a:srgbClr val="454B64"/>
                </a:solidFill>
                <a:latin typeface="Roboto"/>
              </a:rPr>
              <a:t> </a:t>
            </a:r>
            <a:r>
              <a:rPr lang="en-US" sz="3496" dirty="0" err="1">
                <a:solidFill>
                  <a:srgbClr val="454B64"/>
                </a:solidFill>
                <a:latin typeface="Roboto"/>
              </a:rPr>
              <a:t>duyguların</a:t>
            </a:r>
            <a:r>
              <a:rPr lang="en-US" sz="3496" dirty="0">
                <a:solidFill>
                  <a:srgbClr val="454B64"/>
                </a:solidFill>
                <a:latin typeface="Roboto"/>
              </a:rPr>
              <a:t> </a:t>
            </a:r>
            <a:r>
              <a:rPr lang="en-US" sz="3496" dirty="0" err="1">
                <a:solidFill>
                  <a:srgbClr val="454B64"/>
                </a:solidFill>
                <a:latin typeface="Roboto"/>
              </a:rPr>
              <a:t>giderilmesi</a:t>
            </a:r>
            <a:r>
              <a:rPr lang="en-US" sz="3496" dirty="0">
                <a:solidFill>
                  <a:srgbClr val="454B64"/>
                </a:solidFill>
                <a:latin typeface="Roboto"/>
              </a:rPr>
              <a:t> </a:t>
            </a:r>
            <a:r>
              <a:rPr lang="en-US" sz="3496" dirty="0" err="1">
                <a:solidFill>
                  <a:srgbClr val="454B64"/>
                </a:solidFill>
                <a:latin typeface="Roboto"/>
              </a:rPr>
              <a:t>için</a:t>
            </a:r>
            <a:r>
              <a:rPr lang="en-US" sz="3496" dirty="0">
                <a:solidFill>
                  <a:srgbClr val="454B64"/>
                </a:solidFill>
                <a:latin typeface="Roboto"/>
              </a:rPr>
              <a:t> </a:t>
            </a:r>
            <a:r>
              <a:rPr lang="en-US" sz="3496" dirty="0" err="1">
                <a:solidFill>
                  <a:srgbClr val="454B64"/>
                </a:solidFill>
                <a:latin typeface="Roboto"/>
              </a:rPr>
              <a:t>kullanılıyorsa</a:t>
            </a:r>
            <a:r>
              <a:rPr lang="en-US" sz="3496" dirty="0">
                <a:solidFill>
                  <a:srgbClr val="454B64"/>
                </a:solidFill>
                <a:latin typeface="Roboto"/>
              </a:rPr>
              <a:t> </a:t>
            </a:r>
            <a:r>
              <a:rPr lang="en-US" sz="3496" dirty="0" err="1">
                <a:solidFill>
                  <a:srgbClr val="454B64"/>
                </a:solidFill>
                <a:latin typeface="Roboto"/>
              </a:rPr>
              <a:t>ve</a:t>
            </a:r>
            <a:r>
              <a:rPr lang="en-US" sz="3496" dirty="0">
                <a:solidFill>
                  <a:srgbClr val="454B64"/>
                </a:solidFill>
                <a:latin typeface="Roboto"/>
              </a:rPr>
              <a:t> </a:t>
            </a:r>
            <a:r>
              <a:rPr lang="en-US" sz="3496" dirty="0" err="1">
                <a:solidFill>
                  <a:srgbClr val="454B64"/>
                </a:solidFill>
                <a:latin typeface="Roboto"/>
              </a:rPr>
              <a:t>bu</a:t>
            </a:r>
            <a:r>
              <a:rPr lang="en-US" sz="3496" dirty="0">
                <a:solidFill>
                  <a:srgbClr val="454B64"/>
                </a:solidFill>
                <a:latin typeface="Roboto"/>
              </a:rPr>
              <a:t> </a:t>
            </a:r>
            <a:r>
              <a:rPr lang="en-US" sz="3496" dirty="0" err="1">
                <a:solidFill>
                  <a:srgbClr val="454B64"/>
                </a:solidFill>
                <a:latin typeface="Roboto"/>
              </a:rPr>
              <a:t>olumsuz</a:t>
            </a:r>
            <a:r>
              <a:rPr lang="en-US" sz="3496" dirty="0">
                <a:solidFill>
                  <a:srgbClr val="454B64"/>
                </a:solidFill>
                <a:latin typeface="Roboto"/>
              </a:rPr>
              <a:t> </a:t>
            </a:r>
            <a:r>
              <a:rPr lang="en-US" sz="3496" dirty="0" err="1">
                <a:solidFill>
                  <a:srgbClr val="454B64"/>
                </a:solidFill>
                <a:latin typeface="Roboto"/>
              </a:rPr>
              <a:t>duyguları</a:t>
            </a:r>
            <a:r>
              <a:rPr lang="en-US" sz="3496" dirty="0">
                <a:solidFill>
                  <a:srgbClr val="454B64"/>
                </a:solidFill>
                <a:latin typeface="Roboto"/>
              </a:rPr>
              <a:t> </a:t>
            </a:r>
            <a:r>
              <a:rPr lang="en-US" sz="3496" dirty="0" err="1">
                <a:solidFill>
                  <a:srgbClr val="454B64"/>
                </a:solidFill>
                <a:latin typeface="Roboto"/>
              </a:rPr>
              <a:t>gidermek</a:t>
            </a:r>
            <a:r>
              <a:rPr lang="en-US" sz="3496" dirty="0">
                <a:solidFill>
                  <a:srgbClr val="454B64"/>
                </a:solidFill>
                <a:latin typeface="Roboto"/>
              </a:rPr>
              <a:t> </a:t>
            </a:r>
            <a:r>
              <a:rPr lang="en-US" sz="3496" dirty="0" err="1">
                <a:solidFill>
                  <a:srgbClr val="454B64"/>
                </a:solidFill>
                <a:latin typeface="Roboto"/>
              </a:rPr>
              <a:t>için</a:t>
            </a:r>
            <a:r>
              <a:rPr lang="en-US" sz="3496" dirty="0">
                <a:solidFill>
                  <a:srgbClr val="454B64"/>
                </a:solidFill>
                <a:latin typeface="Roboto"/>
              </a:rPr>
              <a:t> her </a:t>
            </a:r>
            <a:r>
              <a:rPr lang="en-US" sz="3496" dirty="0" err="1">
                <a:solidFill>
                  <a:srgbClr val="454B64"/>
                </a:solidFill>
                <a:latin typeface="Roboto"/>
              </a:rPr>
              <a:t>seferinde</a:t>
            </a:r>
            <a:r>
              <a:rPr lang="en-US" sz="3496" dirty="0">
                <a:solidFill>
                  <a:srgbClr val="454B64"/>
                </a:solidFill>
                <a:latin typeface="Roboto"/>
              </a:rPr>
              <a:t> </a:t>
            </a:r>
            <a:r>
              <a:rPr lang="en-US" sz="3496" dirty="0" err="1">
                <a:solidFill>
                  <a:srgbClr val="454B64"/>
                </a:solidFill>
                <a:latin typeface="Roboto"/>
              </a:rPr>
              <a:t>alışverişe</a:t>
            </a:r>
            <a:r>
              <a:rPr lang="en-US" sz="3496" dirty="0">
                <a:solidFill>
                  <a:srgbClr val="454B64"/>
                </a:solidFill>
                <a:latin typeface="Roboto"/>
              </a:rPr>
              <a:t> </a:t>
            </a:r>
            <a:r>
              <a:rPr lang="en-US" sz="3496" dirty="0" err="1">
                <a:solidFill>
                  <a:srgbClr val="454B64"/>
                </a:solidFill>
                <a:latin typeface="Roboto"/>
              </a:rPr>
              <a:t>başvuruluyorsa</a:t>
            </a:r>
            <a:r>
              <a:rPr lang="en-US" sz="3496" dirty="0">
                <a:solidFill>
                  <a:srgbClr val="454B64"/>
                </a:solidFill>
                <a:latin typeface="Roboto"/>
              </a:rPr>
              <a:t> </a:t>
            </a:r>
            <a:r>
              <a:rPr lang="en-US" sz="3496" dirty="0" err="1">
                <a:solidFill>
                  <a:srgbClr val="454B64"/>
                </a:solidFill>
                <a:latin typeface="Roboto"/>
              </a:rPr>
              <a:t>bağımlılık</a:t>
            </a:r>
            <a:r>
              <a:rPr lang="en-US" sz="3496" dirty="0">
                <a:solidFill>
                  <a:srgbClr val="454B64"/>
                </a:solidFill>
                <a:latin typeface="Roboto"/>
              </a:rPr>
              <a:t> </a:t>
            </a:r>
            <a:r>
              <a:rPr lang="en-US" sz="3496" dirty="0" err="1">
                <a:solidFill>
                  <a:srgbClr val="454B64"/>
                </a:solidFill>
                <a:latin typeface="Roboto"/>
              </a:rPr>
              <a:t>söz</a:t>
            </a:r>
            <a:r>
              <a:rPr lang="en-US" sz="3496" dirty="0">
                <a:solidFill>
                  <a:srgbClr val="454B64"/>
                </a:solidFill>
                <a:latin typeface="Roboto"/>
              </a:rPr>
              <a:t> </a:t>
            </a:r>
            <a:r>
              <a:rPr lang="en-US" sz="3496" dirty="0" err="1">
                <a:solidFill>
                  <a:srgbClr val="454B64"/>
                </a:solidFill>
                <a:latin typeface="Roboto"/>
              </a:rPr>
              <a:t>konusu</a:t>
            </a:r>
            <a:r>
              <a:rPr lang="en-US" sz="3496" dirty="0">
                <a:solidFill>
                  <a:srgbClr val="454B64"/>
                </a:solidFill>
                <a:latin typeface="Roboto"/>
              </a:rPr>
              <a:t> </a:t>
            </a:r>
            <a:r>
              <a:rPr lang="en-US" sz="3496" dirty="0" err="1">
                <a:solidFill>
                  <a:srgbClr val="454B64"/>
                </a:solidFill>
                <a:latin typeface="Roboto"/>
              </a:rPr>
              <a:t>demektir</a:t>
            </a:r>
            <a:r>
              <a:rPr lang="en-US" sz="3496" dirty="0">
                <a:solidFill>
                  <a:srgbClr val="454B64"/>
                </a:solidFill>
                <a:latin typeface="Roboto"/>
              </a:rPr>
              <a:t>. </a:t>
            </a:r>
          </a:p>
        </p:txBody>
      </p:sp>
      <p:sp>
        <p:nvSpPr>
          <p:cNvPr id="11" name="AutoShape 2" descr="Alışveriş Bağımlılığı"/>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2" name="AutoShape 4" descr="https://irsapsikoloji.com/wp-content/uploads/2019/12/al%C4%B1%C5%9Fveri%C5%9F.jpg"/>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3" name="AutoShape 6" descr="Alışveriş Bağımlısı (Onyomani) Olabilirsiniz…"/>
          <p:cNvSpPr>
            <a:spLocks noChangeAspect="1" noChangeArrowheads="1"/>
          </p:cNvSpPr>
          <p:nvPr/>
        </p:nvSpPr>
        <p:spPr bwMode="auto">
          <a:xfrm>
            <a:off x="460375" y="1603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4" name="AutoShape 8" descr="Alışveriş Bağımlısı (Onyomani) Olabilirsiniz…"/>
          <p:cNvSpPr>
            <a:spLocks noChangeAspect="1" noChangeArrowheads="1"/>
          </p:cNvSpPr>
          <p:nvPr/>
        </p:nvSpPr>
        <p:spPr bwMode="auto">
          <a:xfrm>
            <a:off x="612775" y="3127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2290" name="AutoShape 2" descr="Alışveriş Bağımlılığ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2292" name="AutoShape 4" descr="Alışveriş Bağımlılığ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2294" name="Picture 6" descr="Alışveriş Bağımlılığı Nedir?"/>
          <p:cNvPicPr>
            <a:picLocks noChangeAspect="1" noChangeArrowheads="1"/>
          </p:cNvPicPr>
          <p:nvPr/>
        </p:nvPicPr>
        <p:blipFill>
          <a:blip r:embed="rId12"/>
          <a:srcRect/>
          <a:stretch>
            <a:fillRect/>
          </a:stretch>
        </p:blipFill>
        <p:spPr bwMode="auto">
          <a:xfrm>
            <a:off x="5857852" y="6643698"/>
            <a:ext cx="6357982" cy="311432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4EB"/>
        </a:solidFill>
        <a:effectLst/>
      </p:bgPr>
    </p:bg>
    <p:spTree>
      <p:nvGrpSpPr>
        <p:cNvPr id="1" name=""/>
        <p:cNvGrpSpPr/>
        <p:nvPr/>
      </p:nvGrpSpPr>
      <p:grpSpPr>
        <a:xfrm>
          <a:off x="0" y="0"/>
          <a:ext cx="0" cy="0"/>
          <a:chOff x="0" y="0"/>
          <a:chExt cx="0" cy="0"/>
        </a:xfrm>
      </p:grpSpPr>
      <p:sp>
        <p:nvSpPr>
          <p:cNvPr id="3" name="Freeform 3"/>
          <p:cNvSpPr/>
          <p:nvPr/>
        </p:nvSpPr>
        <p:spPr>
          <a:xfrm>
            <a:off x="17453818" y="3086100"/>
            <a:ext cx="1668364" cy="4114800"/>
          </a:xfrm>
          <a:custGeom>
            <a:avLst/>
            <a:gdLst/>
            <a:ahLst/>
            <a:cxnLst/>
            <a:rect l="l" t="t" r="r" b="b"/>
            <a:pathLst>
              <a:path w="1668364" h="4114800">
                <a:moveTo>
                  <a:pt x="0" y="0"/>
                </a:moveTo>
                <a:lnTo>
                  <a:pt x="1668364" y="0"/>
                </a:lnTo>
                <a:lnTo>
                  <a:pt x="1668364" y="4114800"/>
                </a:lnTo>
                <a:lnTo>
                  <a:pt x="0" y="4114800"/>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4" name="Freeform 4"/>
          <p:cNvSpPr/>
          <p:nvPr/>
        </p:nvSpPr>
        <p:spPr>
          <a:xfrm rot="2084374">
            <a:off x="-3132407" y="6920729"/>
            <a:ext cx="6161952" cy="6161952"/>
          </a:xfrm>
          <a:custGeom>
            <a:avLst/>
            <a:gdLst/>
            <a:ahLst/>
            <a:cxnLst/>
            <a:rect l="l" t="t" r="r" b="b"/>
            <a:pathLst>
              <a:path w="6161952" h="6161952">
                <a:moveTo>
                  <a:pt x="0" y="0"/>
                </a:moveTo>
                <a:lnTo>
                  <a:pt x="6161952" y="0"/>
                </a:lnTo>
                <a:lnTo>
                  <a:pt x="6161952" y="6161951"/>
                </a:lnTo>
                <a:lnTo>
                  <a:pt x="0" y="616195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858607" y="3086100"/>
            <a:ext cx="1668364" cy="4114800"/>
          </a:xfrm>
          <a:custGeom>
            <a:avLst/>
            <a:gdLst/>
            <a:ahLst/>
            <a:cxnLst/>
            <a:rect l="l" t="t" r="r" b="b"/>
            <a:pathLst>
              <a:path w="1668364" h="4114800">
                <a:moveTo>
                  <a:pt x="0" y="0"/>
                </a:moveTo>
                <a:lnTo>
                  <a:pt x="1668365" y="0"/>
                </a:lnTo>
                <a:lnTo>
                  <a:pt x="1668365" y="4114800"/>
                </a:lnTo>
                <a:lnTo>
                  <a:pt x="0" y="4114800"/>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6" name="Freeform 6"/>
          <p:cNvSpPr/>
          <p:nvPr/>
        </p:nvSpPr>
        <p:spPr>
          <a:xfrm>
            <a:off x="5944090" y="149091"/>
            <a:ext cx="6396402" cy="1302540"/>
          </a:xfrm>
          <a:custGeom>
            <a:avLst/>
            <a:gdLst/>
            <a:ahLst/>
            <a:cxnLst/>
            <a:rect l="l" t="t" r="r" b="b"/>
            <a:pathLst>
              <a:path w="6396402" h="1302540">
                <a:moveTo>
                  <a:pt x="0" y="0"/>
                </a:moveTo>
                <a:lnTo>
                  <a:pt x="6396402" y="0"/>
                </a:lnTo>
                <a:lnTo>
                  <a:pt x="6396402" y="1302540"/>
                </a:lnTo>
                <a:lnTo>
                  <a:pt x="0" y="130254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8" name="TextBox 8"/>
          <p:cNvSpPr txBox="1"/>
          <p:nvPr/>
        </p:nvSpPr>
        <p:spPr>
          <a:xfrm>
            <a:off x="5810638" y="-60459"/>
            <a:ext cx="6663307" cy="1825644"/>
          </a:xfrm>
          <a:prstGeom prst="rect">
            <a:avLst/>
          </a:prstGeom>
        </p:spPr>
        <p:txBody>
          <a:bodyPr lIns="0" tIns="0" rIns="0" bIns="0" rtlCol="0" anchor="t">
            <a:spAutoFit/>
          </a:bodyPr>
          <a:lstStyle/>
          <a:p>
            <a:pPr algn="ctr">
              <a:lnSpc>
                <a:spcPts val="14846"/>
              </a:lnSpc>
            </a:pPr>
            <a:r>
              <a:rPr lang="en-US" sz="10604">
                <a:solidFill>
                  <a:srgbClr val="454B64"/>
                </a:solidFill>
                <a:latin typeface="Just Another Hand"/>
              </a:rPr>
              <a:t>Belirtiler</a:t>
            </a:r>
          </a:p>
        </p:txBody>
      </p:sp>
      <p:sp>
        <p:nvSpPr>
          <p:cNvPr id="9" name="TextBox 9"/>
          <p:cNvSpPr txBox="1"/>
          <p:nvPr/>
        </p:nvSpPr>
        <p:spPr>
          <a:xfrm>
            <a:off x="439514" y="1688985"/>
            <a:ext cx="17848486" cy="6910190"/>
          </a:xfrm>
          <a:prstGeom prst="rect">
            <a:avLst/>
          </a:prstGeom>
        </p:spPr>
        <p:txBody>
          <a:bodyPr lIns="0" tIns="0" rIns="0" bIns="0" rtlCol="0" anchor="t">
            <a:spAutoFit/>
          </a:bodyPr>
          <a:lstStyle/>
          <a:p>
            <a:pPr marL="771806" lvl="1" indent="-385903">
              <a:lnSpc>
                <a:spcPts val="5004"/>
              </a:lnSpc>
              <a:buFont typeface="Arial"/>
              <a:buChar char="•"/>
            </a:pPr>
            <a:r>
              <a:rPr lang="en-US" sz="3574" dirty="0" err="1">
                <a:solidFill>
                  <a:srgbClr val="454B64"/>
                </a:solidFill>
                <a:latin typeface="Roboto"/>
              </a:rPr>
              <a:t>Sık</a:t>
            </a:r>
            <a:r>
              <a:rPr lang="en-US" sz="3574" dirty="0">
                <a:solidFill>
                  <a:srgbClr val="454B64"/>
                </a:solidFill>
                <a:latin typeface="Roboto"/>
              </a:rPr>
              <a:t> </a:t>
            </a:r>
            <a:r>
              <a:rPr lang="en-US" sz="3574" dirty="0" err="1">
                <a:solidFill>
                  <a:srgbClr val="454B64"/>
                </a:solidFill>
                <a:latin typeface="Roboto"/>
              </a:rPr>
              <a:t>sık</a:t>
            </a:r>
            <a:r>
              <a:rPr lang="en-US" sz="3574" dirty="0">
                <a:solidFill>
                  <a:srgbClr val="454B64"/>
                </a:solidFill>
                <a:latin typeface="Roboto"/>
              </a:rPr>
              <a:t> </a:t>
            </a:r>
            <a:r>
              <a:rPr lang="en-US" sz="3574" dirty="0" err="1">
                <a:solidFill>
                  <a:srgbClr val="454B64"/>
                </a:solidFill>
                <a:latin typeface="Roboto"/>
              </a:rPr>
              <a:t>bütçeyi</a:t>
            </a:r>
            <a:r>
              <a:rPr lang="en-US" sz="3574" dirty="0">
                <a:solidFill>
                  <a:srgbClr val="454B64"/>
                </a:solidFill>
                <a:latin typeface="Roboto"/>
              </a:rPr>
              <a:t> </a:t>
            </a:r>
            <a:r>
              <a:rPr lang="en-US" sz="3574" dirty="0" err="1">
                <a:solidFill>
                  <a:srgbClr val="454B64"/>
                </a:solidFill>
                <a:latin typeface="Roboto"/>
              </a:rPr>
              <a:t>aşacak</a:t>
            </a:r>
            <a:r>
              <a:rPr lang="en-US" sz="3574" dirty="0">
                <a:solidFill>
                  <a:srgbClr val="454B64"/>
                </a:solidFill>
                <a:latin typeface="Roboto"/>
              </a:rPr>
              <a:t> </a:t>
            </a:r>
            <a:r>
              <a:rPr lang="en-US" sz="3574" dirty="0" err="1">
                <a:solidFill>
                  <a:srgbClr val="454B64"/>
                </a:solidFill>
                <a:latin typeface="Roboto"/>
              </a:rPr>
              <a:t>miktarda</a:t>
            </a:r>
            <a:r>
              <a:rPr lang="en-US" sz="3574" dirty="0">
                <a:solidFill>
                  <a:srgbClr val="454B64"/>
                </a:solidFill>
                <a:latin typeface="Roboto"/>
              </a:rPr>
              <a:t> </a:t>
            </a:r>
            <a:r>
              <a:rPr lang="en-US" sz="3574" dirty="0" err="1">
                <a:solidFill>
                  <a:srgbClr val="454B64"/>
                </a:solidFill>
                <a:latin typeface="Roboto"/>
              </a:rPr>
              <a:t>alışveriş</a:t>
            </a:r>
            <a:r>
              <a:rPr lang="en-US" sz="3574" dirty="0">
                <a:solidFill>
                  <a:srgbClr val="454B64"/>
                </a:solidFill>
                <a:latin typeface="Roboto"/>
              </a:rPr>
              <a:t> </a:t>
            </a:r>
            <a:r>
              <a:rPr lang="en-US" sz="3574" dirty="0" err="1">
                <a:solidFill>
                  <a:srgbClr val="454B64"/>
                </a:solidFill>
                <a:latin typeface="Roboto"/>
              </a:rPr>
              <a:t>yapmak</a:t>
            </a:r>
            <a:r>
              <a:rPr lang="en-US" sz="3574" dirty="0">
                <a:solidFill>
                  <a:srgbClr val="454B64"/>
                </a:solidFill>
                <a:latin typeface="Roboto"/>
              </a:rPr>
              <a:t>.</a:t>
            </a:r>
          </a:p>
          <a:p>
            <a:pPr marL="771806" lvl="1" indent="-385903">
              <a:lnSpc>
                <a:spcPts val="5004"/>
              </a:lnSpc>
              <a:buFont typeface="Arial"/>
              <a:buChar char="•"/>
            </a:pPr>
            <a:r>
              <a:rPr lang="en-US" sz="3574" dirty="0">
                <a:solidFill>
                  <a:srgbClr val="454B64"/>
                </a:solidFill>
                <a:latin typeface="Roboto"/>
              </a:rPr>
              <a:t> </a:t>
            </a:r>
            <a:r>
              <a:rPr lang="en-US" sz="3574" dirty="0" err="1">
                <a:solidFill>
                  <a:srgbClr val="454B64"/>
                </a:solidFill>
                <a:latin typeface="Roboto"/>
              </a:rPr>
              <a:t>İhtiyaç</a:t>
            </a:r>
            <a:r>
              <a:rPr lang="en-US" sz="3574" dirty="0">
                <a:solidFill>
                  <a:srgbClr val="454B64"/>
                </a:solidFill>
                <a:latin typeface="Roboto"/>
              </a:rPr>
              <a:t> </a:t>
            </a:r>
            <a:r>
              <a:rPr lang="en-US" sz="3574" dirty="0" err="1">
                <a:solidFill>
                  <a:srgbClr val="454B64"/>
                </a:solidFill>
                <a:latin typeface="Roboto"/>
              </a:rPr>
              <a:t>duyulmayan</a:t>
            </a:r>
            <a:r>
              <a:rPr lang="en-US" sz="3574" dirty="0">
                <a:solidFill>
                  <a:srgbClr val="454B64"/>
                </a:solidFill>
                <a:latin typeface="Roboto"/>
              </a:rPr>
              <a:t> </a:t>
            </a:r>
            <a:r>
              <a:rPr lang="en-US" sz="3574" dirty="0" err="1">
                <a:solidFill>
                  <a:srgbClr val="454B64"/>
                </a:solidFill>
                <a:latin typeface="Roboto"/>
              </a:rPr>
              <a:t>şeyler</a:t>
            </a:r>
            <a:r>
              <a:rPr lang="en-US" sz="3574" dirty="0">
                <a:solidFill>
                  <a:srgbClr val="454B64"/>
                </a:solidFill>
                <a:latin typeface="Roboto"/>
              </a:rPr>
              <a:t> </a:t>
            </a:r>
            <a:r>
              <a:rPr lang="en-US" sz="3574" dirty="0" err="1">
                <a:solidFill>
                  <a:srgbClr val="454B64"/>
                </a:solidFill>
                <a:latin typeface="Roboto"/>
              </a:rPr>
              <a:t>almak</a:t>
            </a:r>
            <a:r>
              <a:rPr lang="en-US" sz="3574" dirty="0">
                <a:solidFill>
                  <a:srgbClr val="454B64"/>
                </a:solidFill>
                <a:latin typeface="Roboto"/>
              </a:rPr>
              <a:t> </a:t>
            </a:r>
            <a:r>
              <a:rPr lang="en-US" sz="3574" dirty="0" err="1">
                <a:solidFill>
                  <a:srgbClr val="454B64"/>
                </a:solidFill>
                <a:latin typeface="Roboto"/>
              </a:rPr>
              <a:t>ya</a:t>
            </a:r>
            <a:r>
              <a:rPr lang="en-US" sz="3574" dirty="0">
                <a:solidFill>
                  <a:srgbClr val="454B64"/>
                </a:solidFill>
                <a:latin typeface="Roboto"/>
              </a:rPr>
              <a:t> da </a:t>
            </a:r>
            <a:r>
              <a:rPr lang="en-US" sz="3574" dirty="0" err="1">
                <a:solidFill>
                  <a:srgbClr val="454B64"/>
                </a:solidFill>
                <a:latin typeface="Roboto"/>
              </a:rPr>
              <a:t>niyet</a:t>
            </a:r>
            <a:r>
              <a:rPr lang="en-US" sz="3574" dirty="0">
                <a:solidFill>
                  <a:srgbClr val="454B64"/>
                </a:solidFill>
                <a:latin typeface="Roboto"/>
              </a:rPr>
              <a:t> </a:t>
            </a:r>
            <a:r>
              <a:rPr lang="en-US" sz="3574" dirty="0" err="1">
                <a:solidFill>
                  <a:srgbClr val="454B64"/>
                </a:solidFill>
                <a:latin typeface="Roboto"/>
              </a:rPr>
              <a:t>edilenden</a:t>
            </a:r>
            <a:r>
              <a:rPr lang="en-US" sz="3574" dirty="0">
                <a:solidFill>
                  <a:srgbClr val="454B64"/>
                </a:solidFill>
                <a:latin typeface="Roboto"/>
              </a:rPr>
              <a:t> </a:t>
            </a:r>
            <a:r>
              <a:rPr lang="en-US" sz="3574" dirty="0" err="1">
                <a:solidFill>
                  <a:srgbClr val="454B64"/>
                </a:solidFill>
                <a:latin typeface="Roboto"/>
              </a:rPr>
              <a:t>daha</a:t>
            </a:r>
            <a:r>
              <a:rPr lang="en-US" sz="3574" dirty="0">
                <a:solidFill>
                  <a:srgbClr val="454B64"/>
                </a:solidFill>
                <a:latin typeface="Roboto"/>
              </a:rPr>
              <a:t> </a:t>
            </a:r>
            <a:r>
              <a:rPr lang="en-US" sz="3574" dirty="0" err="1">
                <a:solidFill>
                  <a:srgbClr val="454B64"/>
                </a:solidFill>
                <a:latin typeface="Roboto"/>
              </a:rPr>
              <a:t>uzun</a:t>
            </a:r>
            <a:r>
              <a:rPr lang="en-US" sz="3574" dirty="0">
                <a:solidFill>
                  <a:srgbClr val="454B64"/>
                </a:solidFill>
                <a:latin typeface="Roboto"/>
              </a:rPr>
              <a:t> </a:t>
            </a:r>
            <a:r>
              <a:rPr lang="en-US" sz="3574" dirty="0" err="1">
                <a:solidFill>
                  <a:srgbClr val="454B64"/>
                </a:solidFill>
                <a:latin typeface="Roboto"/>
              </a:rPr>
              <a:t>süre</a:t>
            </a:r>
            <a:r>
              <a:rPr lang="en-US" sz="3574" dirty="0">
                <a:solidFill>
                  <a:srgbClr val="454B64"/>
                </a:solidFill>
                <a:latin typeface="Roboto"/>
              </a:rPr>
              <a:t> </a:t>
            </a:r>
            <a:r>
              <a:rPr lang="en-US" sz="3574" dirty="0" err="1">
                <a:solidFill>
                  <a:srgbClr val="454B64"/>
                </a:solidFill>
                <a:latin typeface="Roboto"/>
              </a:rPr>
              <a:t>alışveriş</a:t>
            </a:r>
            <a:r>
              <a:rPr lang="en-US" sz="3574" dirty="0">
                <a:solidFill>
                  <a:srgbClr val="454B64"/>
                </a:solidFill>
                <a:latin typeface="Roboto"/>
              </a:rPr>
              <a:t> </a:t>
            </a:r>
            <a:r>
              <a:rPr lang="en-US" sz="3574" dirty="0" err="1">
                <a:solidFill>
                  <a:srgbClr val="454B64"/>
                </a:solidFill>
                <a:latin typeface="Roboto"/>
              </a:rPr>
              <a:t>yapmak</a:t>
            </a:r>
            <a:r>
              <a:rPr lang="en-US" sz="3574" dirty="0">
                <a:solidFill>
                  <a:srgbClr val="454B64"/>
                </a:solidFill>
                <a:latin typeface="Roboto"/>
              </a:rPr>
              <a:t>.</a:t>
            </a:r>
          </a:p>
          <a:p>
            <a:pPr marL="771806" lvl="1" indent="-385903">
              <a:lnSpc>
                <a:spcPts val="5004"/>
              </a:lnSpc>
              <a:buFont typeface="Arial"/>
              <a:buChar char="•"/>
            </a:pPr>
            <a:r>
              <a:rPr lang="en-US" sz="3574" dirty="0">
                <a:solidFill>
                  <a:srgbClr val="454B64"/>
                </a:solidFill>
                <a:latin typeface="Roboto"/>
              </a:rPr>
              <a:t> Para </a:t>
            </a:r>
            <a:r>
              <a:rPr lang="en-US" sz="3574" dirty="0" err="1">
                <a:solidFill>
                  <a:srgbClr val="454B64"/>
                </a:solidFill>
                <a:latin typeface="Roboto"/>
              </a:rPr>
              <a:t>harcama</a:t>
            </a:r>
            <a:r>
              <a:rPr lang="en-US" sz="3574" dirty="0">
                <a:solidFill>
                  <a:srgbClr val="454B64"/>
                </a:solidFill>
                <a:latin typeface="Roboto"/>
              </a:rPr>
              <a:t> </a:t>
            </a:r>
            <a:r>
              <a:rPr lang="en-US" sz="3574" dirty="0" err="1">
                <a:solidFill>
                  <a:srgbClr val="454B64"/>
                </a:solidFill>
                <a:latin typeface="Roboto"/>
              </a:rPr>
              <a:t>ile</a:t>
            </a:r>
            <a:r>
              <a:rPr lang="en-US" sz="3574" dirty="0">
                <a:solidFill>
                  <a:srgbClr val="454B64"/>
                </a:solidFill>
                <a:latin typeface="Roboto"/>
              </a:rPr>
              <a:t> </a:t>
            </a:r>
            <a:r>
              <a:rPr lang="en-US" sz="3574" dirty="0" err="1">
                <a:solidFill>
                  <a:srgbClr val="454B64"/>
                </a:solidFill>
                <a:latin typeface="Roboto"/>
              </a:rPr>
              <a:t>ilgili</a:t>
            </a:r>
            <a:r>
              <a:rPr lang="en-US" sz="3574" dirty="0">
                <a:solidFill>
                  <a:srgbClr val="454B64"/>
                </a:solidFill>
                <a:latin typeface="Roboto"/>
              </a:rPr>
              <a:t> </a:t>
            </a:r>
            <a:r>
              <a:rPr lang="en-US" sz="3574" dirty="0" err="1">
                <a:solidFill>
                  <a:srgbClr val="454B64"/>
                </a:solidFill>
                <a:latin typeface="Roboto"/>
              </a:rPr>
              <a:t>yoğun</a:t>
            </a:r>
            <a:r>
              <a:rPr lang="en-US" sz="3574" dirty="0">
                <a:solidFill>
                  <a:srgbClr val="454B64"/>
                </a:solidFill>
                <a:latin typeface="Roboto"/>
              </a:rPr>
              <a:t> </a:t>
            </a:r>
            <a:r>
              <a:rPr lang="en-US" sz="3574" dirty="0" err="1">
                <a:solidFill>
                  <a:srgbClr val="454B64"/>
                </a:solidFill>
                <a:latin typeface="Roboto"/>
              </a:rPr>
              <a:t>bir</a:t>
            </a:r>
            <a:r>
              <a:rPr lang="en-US" sz="3574" dirty="0">
                <a:solidFill>
                  <a:srgbClr val="454B64"/>
                </a:solidFill>
                <a:latin typeface="Roboto"/>
              </a:rPr>
              <a:t> </a:t>
            </a:r>
            <a:r>
              <a:rPr lang="en-US" sz="3574" dirty="0" err="1">
                <a:solidFill>
                  <a:srgbClr val="454B64"/>
                </a:solidFill>
                <a:latin typeface="Roboto"/>
              </a:rPr>
              <a:t>zihinsel</a:t>
            </a:r>
            <a:r>
              <a:rPr lang="en-US" sz="3574" dirty="0">
                <a:solidFill>
                  <a:srgbClr val="454B64"/>
                </a:solidFill>
                <a:latin typeface="Roboto"/>
              </a:rPr>
              <a:t> </a:t>
            </a:r>
            <a:r>
              <a:rPr lang="en-US" sz="3574" dirty="0" err="1">
                <a:solidFill>
                  <a:srgbClr val="454B64"/>
                </a:solidFill>
                <a:latin typeface="Roboto"/>
              </a:rPr>
              <a:t>meşguliyet</a:t>
            </a:r>
            <a:r>
              <a:rPr lang="en-US" sz="3574" dirty="0">
                <a:solidFill>
                  <a:srgbClr val="454B64"/>
                </a:solidFill>
                <a:latin typeface="Roboto"/>
              </a:rPr>
              <a:t>, satın alma </a:t>
            </a:r>
            <a:r>
              <a:rPr lang="en-US" sz="3574" dirty="0" err="1">
                <a:solidFill>
                  <a:srgbClr val="454B64"/>
                </a:solidFill>
                <a:latin typeface="Roboto"/>
              </a:rPr>
              <a:t>dürtüsü</a:t>
            </a:r>
            <a:r>
              <a:rPr lang="en-US" sz="3574" dirty="0">
                <a:solidFill>
                  <a:srgbClr val="454B64"/>
                </a:solidFill>
                <a:latin typeface="Roboto"/>
              </a:rPr>
              <a:t> </a:t>
            </a:r>
            <a:r>
              <a:rPr lang="en-US" sz="3574" dirty="0" err="1">
                <a:solidFill>
                  <a:srgbClr val="454B64"/>
                </a:solidFill>
                <a:latin typeface="Roboto"/>
              </a:rPr>
              <a:t>ya</a:t>
            </a:r>
            <a:r>
              <a:rPr lang="en-US" sz="3574" dirty="0">
                <a:solidFill>
                  <a:srgbClr val="454B64"/>
                </a:solidFill>
                <a:latin typeface="Roboto"/>
              </a:rPr>
              <a:t> da satın alma </a:t>
            </a:r>
            <a:r>
              <a:rPr lang="en-US" sz="3574" dirty="0" err="1">
                <a:solidFill>
                  <a:srgbClr val="454B64"/>
                </a:solidFill>
                <a:latin typeface="Roboto"/>
              </a:rPr>
              <a:t>davranışının</a:t>
            </a:r>
            <a:r>
              <a:rPr lang="en-US" sz="3574" dirty="0">
                <a:solidFill>
                  <a:srgbClr val="454B64"/>
                </a:solidFill>
                <a:latin typeface="Roboto"/>
              </a:rPr>
              <a:t> </a:t>
            </a:r>
            <a:r>
              <a:rPr lang="en-US" sz="3574" dirty="0" err="1">
                <a:solidFill>
                  <a:srgbClr val="454B64"/>
                </a:solidFill>
                <a:latin typeface="Roboto"/>
              </a:rPr>
              <a:t>kişide</a:t>
            </a:r>
            <a:r>
              <a:rPr lang="en-US" sz="3574" dirty="0">
                <a:solidFill>
                  <a:srgbClr val="454B64"/>
                </a:solidFill>
                <a:latin typeface="Roboto"/>
              </a:rPr>
              <a:t> </a:t>
            </a:r>
            <a:r>
              <a:rPr lang="en-US" sz="3574" dirty="0" err="1">
                <a:solidFill>
                  <a:srgbClr val="454B64"/>
                </a:solidFill>
                <a:latin typeface="Roboto"/>
              </a:rPr>
              <a:t>belirgin</a:t>
            </a:r>
            <a:r>
              <a:rPr lang="en-US" sz="3574" dirty="0">
                <a:solidFill>
                  <a:srgbClr val="454B64"/>
                </a:solidFill>
                <a:latin typeface="Roboto"/>
              </a:rPr>
              <a:t> </a:t>
            </a:r>
            <a:r>
              <a:rPr lang="en-US" sz="3574" dirty="0" err="1">
                <a:solidFill>
                  <a:srgbClr val="454B64"/>
                </a:solidFill>
                <a:latin typeface="Roboto"/>
              </a:rPr>
              <a:t>huzursuzluğa</a:t>
            </a:r>
            <a:r>
              <a:rPr lang="en-US" sz="3574" dirty="0">
                <a:solidFill>
                  <a:srgbClr val="454B64"/>
                </a:solidFill>
                <a:latin typeface="Roboto"/>
              </a:rPr>
              <a:t> </a:t>
            </a:r>
            <a:r>
              <a:rPr lang="en-US" sz="3574" dirty="0" err="1">
                <a:solidFill>
                  <a:srgbClr val="454B64"/>
                </a:solidFill>
                <a:latin typeface="Roboto"/>
              </a:rPr>
              <a:t>neden</a:t>
            </a:r>
            <a:r>
              <a:rPr lang="en-US" sz="3574" dirty="0">
                <a:solidFill>
                  <a:srgbClr val="454B64"/>
                </a:solidFill>
                <a:latin typeface="Roboto"/>
              </a:rPr>
              <a:t> </a:t>
            </a:r>
            <a:r>
              <a:rPr lang="en-US" sz="3574" dirty="0" err="1">
                <a:solidFill>
                  <a:srgbClr val="454B64"/>
                </a:solidFill>
                <a:latin typeface="Roboto"/>
              </a:rPr>
              <a:t>olması</a:t>
            </a:r>
            <a:r>
              <a:rPr lang="en-US" sz="3574" dirty="0">
                <a:solidFill>
                  <a:srgbClr val="454B64"/>
                </a:solidFill>
                <a:latin typeface="Roboto"/>
              </a:rPr>
              <a:t>.</a:t>
            </a:r>
          </a:p>
          <a:p>
            <a:pPr marL="771806" lvl="1" indent="-385903">
              <a:lnSpc>
                <a:spcPts val="5004"/>
              </a:lnSpc>
              <a:buFont typeface="Arial"/>
              <a:buChar char="•"/>
            </a:pPr>
            <a:r>
              <a:rPr lang="en-US" sz="3574" dirty="0">
                <a:solidFill>
                  <a:srgbClr val="454B64"/>
                </a:solidFill>
                <a:latin typeface="Roboto"/>
              </a:rPr>
              <a:t> </a:t>
            </a:r>
            <a:r>
              <a:rPr lang="en-US" sz="3574" dirty="0" err="1">
                <a:solidFill>
                  <a:srgbClr val="454B64"/>
                </a:solidFill>
                <a:latin typeface="Roboto"/>
              </a:rPr>
              <a:t>Alışveriş</a:t>
            </a:r>
            <a:r>
              <a:rPr lang="en-US" sz="3574" dirty="0">
                <a:solidFill>
                  <a:srgbClr val="454B64"/>
                </a:solidFill>
                <a:latin typeface="Roboto"/>
              </a:rPr>
              <a:t> </a:t>
            </a:r>
            <a:r>
              <a:rPr lang="en-US" sz="3574" dirty="0" err="1">
                <a:solidFill>
                  <a:srgbClr val="454B64"/>
                </a:solidFill>
                <a:latin typeface="Roboto"/>
              </a:rPr>
              <a:t>sırasında</a:t>
            </a:r>
            <a:r>
              <a:rPr lang="en-US" sz="3574" dirty="0">
                <a:solidFill>
                  <a:srgbClr val="454B64"/>
                </a:solidFill>
                <a:latin typeface="Roboto"/>
              </a:rPr>
              <a:t> </a:t>
            </a:r>
            <a:r>
              <a:rPr lang="en-US" sz="3574" dirty="0" err="1">
                <a:solidFill>
                  <a:srgbClr val="454B64"/>
                </a:solidFill>
                <a:latin typeface="Roboto"/>
              </a:rPr>
              <a:t>güçlü</a:t>
            </a:r>
            <a:r>
              <a:rPr lang="en-US" sz="3574" dirty="0">
                <a:solidFill>
                  <a:srgbClr val="454B64"/>
                </a:solidFill>
                <a:latin typeface="Roboto"/>
              </a:rPr>
              <a:t>, </a:t>
            </a:r>
            <a:r>
              <a:rPr lang="en-US" sz="3574" dirty="0" err="1">
                <a:solidFill>
                  <a:srgbClr val="454B64"/>
                </a:solidFill>
                <a:latin typeface="Roboto"/>
              </a:rPr>
              <a:t>yeterli</a:t>
            </a:r>
            <a:r>
              <a:rPr lang="en-US" sz="3574" dirty="0">
                <a:solidFill>
                  <a:srgbClr val="454B64"/>
                </a:solidFill>
                <a:latin typeface="Roboto"/>
              </a:rPr>
              <a:t>, </a:t>
            </a:r>
            <a:r>
              <a:rPr lang="en-US" sz="3574" dirty="0" err="1">
                <a:solidFill>
                  <a:srgbClr val="454B64"/>
                </a:solidFill>
                <a:latin typeface="Roboto"/>
              </a:rPr>
              <a:t>rahatlamış</a:t>
            </a:r>
            <a:r>
              <a:rPr lang="en-US" sz="3574" dirty="0">
                <a:solidFill>
                  <a:srgbClr val="454B64"/>
                </a:solidFill>
                <a:latin typeface="Roboto"/>
              </a:rPr>
              <a:t> </a:t>
            </a:r>
            <a:r>
              <a:rPr lang="en-US" sz="3574" dirty="0" err="1">
                <a:solidFill>
                  <a:srgbClr val="454B64"/>
                </a:solidFill>
                <a:latin typeface="Roboto"/>
              </a:rPr>
              <a:t>hissedilse</a:t>
            </a:r>
            <a:r>
              <a:rPr lang="en-US" sz="3574" dirty="0">
                <a:solidFill>
                  <a:srgbClr val="454B64"/>
                </a:solidFill>
                <a:latin typeface="Roboto"/>
              </a:rPr>
              <a:t> de, </a:t>
            </a:r>
            <a:r>
              <a:rPr lang="en-US" sz="3574" dirty="0" err="1">
                <a:solidFill>
                  <a:srgbClr val="454B64"/>
                </a:solidFill>
                <a:latin typeface="Roboto"/>
              </a:rPr>
              <a:t>sonrasında</a:t>
            </a:r>
            <a:r>
              <a:rPr lang="en-US" sz="3574" dirty="0">
                <a:solidFill>
                  <a:srgbClr val="454B64"/>
                </a:solidFill>
                <a:latin typeface="Roboto"/>
              </a:rPr>
              <a:t> </a:t>
            </a:r>
            <a:r>
              <a:rPr lang="en-US" sz="3574" dirty="0" err="1">
                <a:solidFill>
                  <a:srgbClr val="454B64"/>
                </a:solidFill>
                <a:latin typeface="Roboto"/>
              </a:rPr>
              <a:t>yoğun</a:t>
            </a:r>
            <a:r>
              <a:rPr lang="en-US" sz="3574" dirty="0">
                <a:solidFill>
                  <a:srgbClr val="454B64"/>
                </a:solidFill>
                <a:latin typeface="Roboto"/>
              </a:rPr>
              <a:t> </a:t>
            </a:r>
            <a:r>
              <a:rPr lang="en-US" sz="3574" dirty="0" err="1">
                <a:solidFill>
                  <a:srgbClr val="454B64"/>
                </a:solidFill>
                <a:latin typeface="Roboto"/>
              </a:rPr>
              <a:t>suçluluk</a:t>
            </a:r>
            <a:r>
              <a:rPr lang="en-US" sz="3574" dirty="0">
                <a:solidFill>
                  <a:srgbClr val="454B64"/>
                </a:solidFill>
                <a:latin typeface="Roboto"/>
              </a:rPr>
              <a:t>, </a:t>
            </a:r>
            <a:r>
              <a:rPr lang="en-US" sz="3574" dirty="0" err="1">
                <a:solidFill>
                  <a:srgbClr val="454B64"/>
                </a:solidFill>
                <a:latin typeface="Roboto"/>
              </a:rPr>
              <a:t>pişmanlık</a:t>
            </a:r>
            <a:r>
              <a:rPr lang="en-US" sz="3574" dirty="0">
                <a:solidFill>
                  <a:srgbClr val="454B64"/>
                </a:solidFill>
                <a:latin typeface="Roboto"/>
              </a:rPr>
              <a:t>, </a:t>
            </a:r>
            <a:r>
              <a:rPr lang="en-US" sz="3574" dirty="0" err="1">
                <a:solidFill>
                  <a:srgbClr val="454B64"/>
                </a:solidFill>
                <a:latin typeface="Roboto"/>
              </a:rPr>
              <a:t>endişe</a:t>
            </a:r>
            <a:r>
              <a:rPr lang="en-US" sz="3574" dirty="0">
                <a:solidFill>
                  <a:srgbClr val="454B64"/>
                </a:solidFill>
                <a:latin typeface="Roboto"/>
              </a:rPr>
              <a:t>, </a:t>
            </a:r>
            <a:r>
              <a:rPr lang="en-US" sz="3574" dirty="0" err="1">
                <a:solidFill>
                  <a:srgbClr val="454B64"/>
                </a:solidFill>
                <a:latin typeface="Roboto"/>
              </a:rPr>
              <a:t>huzursuzluk</a:t>
            </a:r>
            <a:r>
              <a:rPr lang="en-US" sz="3574" dirty="0">
                <a:solidFill>
                  <a:srgbClr val="454B64"/>
                </a:solidFill>
                <a:latin typeface="Roboto"/>
              </a:rPr>
              <a:t> </a:t>
            </a:r>
            <a:r>
              <a:rPr lang="en-US" sz="3574" dirty="0" err="1">
                <a:solidFill>
                  <a:srgbClr val="454B64"/>
                </a:solidFill>
                <a:latin typeface="Roboto"/>
              </a:rPr>
              <a:t>yaşamak</a:t>
            </a:r>
            <a:r>
              <a:rPr lang="en-US" sz="3574" dirty="0">
                <a:solidFill>
                  <a:srgbClr val="454B64"/>
                </a:solidFill>
                <a:latin typeface="Roboto"/>
              </a:rPr>
              <a:t>.</a:t>
            </a:r>
          </a:p>
          <a:p>
            <a:pPr marL="771806" lvl="1" indent="-385903">
              <a:lnSpc>
                <a:spcPts val="5004"/>
              </a:lnSpc>
              <a:buFont typeface="Arial"/>
              <a:buChar char="•"/>
            </a:pPr>
            <a:r>
              <a:rPr lang="en-US" sz="3574" dirty="0">
                <a:solidFill>
                  <a:srgbClr val="454B64"/>
                </a:solidFill>
                <a:latin typeface="Roboto"/>
              </a:rPr>
              <a:t> </a:t>
            </a:r>
            <a:r>
              <a:rPr lang="en-US" sz="3574" dirty="0" err="1">
                <a:solidFill>
                  <a:srgbClr val="454B64"/>
                </a:solidFill>
                <a:latin typeface="Roboto"/>
              </a:rPr>
              <a:t>Alışveriş</a:t>
            </a:r>
            <a:r>
              <a:rPr lang="en-US" sz="3574" dirty="0">
                <a:solidFill>
                  <a:srgbClr val="454B64"/>
                </a:solidFill>
                <a:latin typeface="Roboto"/>
              </a:rPr>
              <a:t> </a:t>
            </a:r>
            <a:r>
              <a:rPr lang="en-US" sz="3574" dirty="0" err="1">
                <a:solidFill>
                  <a:srgbClr val="454B64"/>
                </a:solidFill>
                <a:latin typeface="Roboto"/>
              </a:rPr>
              <a:t>sonrasında</a:t>
            </a:r>
            <a:r>
              <a:rPr lang="en-US" sz="3574" dirty="0">
                <a:solidFill>
                  <a:srgbClr val="454B64"/>
                </a:solidFill>
                <a:latin typeface="Roboto"/>
              </a:rPr>
              <a:t>, </a:t>
            </a:r>
            <a:r>
              <a:rPr lang="en-US" sz="3574" dirty="0" err="1">
                <a:solidFill>
                  <a:srgbClr val="454B64"/>
                </a:solidFill>
                <a:latin typeface="Roboto"/>
              </a:rPr>
              <a:t>kendine</a:t>
            </a:r>
            <a:r>
              <a:rPr lang="en-US" sz="3574" dirty="0">
                <a:solidFill>
                  <a:srgbClr val="454B64"/>
                </a:solidFill>
                <a:latin typeface="Roboto"/>
              </a:rPr>
              <a:t> </a:t>
            </a:r>
            <a:r>
              <a:rPr lang="en-US" sz="3574" dirty="0" err="1">
                <a:solidFill>
                  <a:srgbClr val="454B64"/>
                </a:solidFill>
                <a:latin typeface="Roboto"/>
              </a:rPr>
              <a:t>verdiği</a:t>
            </a:r>
            <a:r>
              <a:rPr lang="en-US" sz="3574" dirty="0">
                <a:solidFill>
                  <a:srgbClr val="454B64"/>
                </a:solidFill>
                <a:latin typeface="Roboto"/>
              </a:rPr>
              <a:t> </a:t>
            </a:r>
            <a:r>
              <a:rPr lang="en-US" sz="3574" dirty="0" err="1">
                <a:solidFill>
                  <a:srgbClr val="454B64"/>
                </a:solidFill>
                <a:latin typeface="Roboto"/>
              </a:rPr>
              <a:t>sözleri</a:t>
            </a:r>
            <a:r>
              <a:rPr lang="en-US" sz="3574" dirty="0">
                <a:solidFill>
                  <a:srgbClr val="454B64"/>
                </a:solidFill>
                <a:latin typeface="Roboto"/>
              </a:rPr>
              <a:t> </a:t>
            </a:r>
            <a:r>
              <a:rPr lang="en-US" sz="3574" dirty="0" err="1">
                <a:solidFill>
                  <a:srgbClr val="454B64"/>
                </a:solidFill>
                <a:latin typeface="Roboto"/>
              </a:rPr>
              <a:t>kısa</a:t>
            </a:r>
            <a:r>
              <a:rPr lang="en-US" sz="3574" dirty="0">
                <a:solidFill>
                  <a:srgbClr val="454B64"/>
                </a:solidFill>
                <a:latin typeface="Roboto"/>
              </a:rPr>
              <a:t> </a:t>
            </a:r>
            <a:r>
              <a:rPr lang="en-US" sz="3574" dirty="0" err="1">
                <a:solidFill>
                  <a:srgbClr val="454B64"/>
                </a:solidFill>
                <a:latin typeface="Roboto"/>
              </a:rPr>
              <a:t>sürede</a:t>
            </a:r>
            <a:r>
              <a:rPr lang="en-US" sz="3574" dirty="0">
                <a:solidFill>
                  <a:srgbClr val="454B64"/>
                </a:solidFill>
                <a:latin typeface="Roboto"/>
              </a:rPr>
              <a:t> </a:t>
            </a:r>
            <a:r>
              <a:rPr lang="en-US" sz="3574" dirty="0" err="1">
                <a:solidFill>
                  <a:srgbClr val="454B64"/>
                </a:solidFill>
                <a:latin typeface="Roboto"/>
              </a:rPr>
              <a:t>bozmak</a:t>
            </a:r>
            <a:r>
              <a:rPr lang="en-US" sz="3574" dirty="0">
                <a:solidFill>
                  <a:srgbClr val="454B64"/>
                </a:solidFill>
                <a:latin typeface="Roboto"/>
              </a:rPr>
              <a:t> </a:t>
            </a:r>
            <a:r>
              <a:rPr lang="en-US" sz="3574" dirty="0" err="1">
                <a:solidFill>
                  <a:srgbClr val="454B64"/>
                </a:solidFill>
                <a:latin typeface="Roboto"/>
              </a:rPr>
              <a:t>ve</a:t>
            </a:r>
            <a:r>
              <a:rPr lang="en-US" sz="3574" dirty="0">
                <a:solidFill>
                  <a:srgbClr val="454B64"/>
                </a:solidFill>
                <a:latin typeface="Roboto"/>
              </a:rPr>
              <a:t> </a:t>
            </a:r>
            <a:r>
              <a:rPr lang="en-US" sz="3574" dirty="0" err="1">
                <a:solidFill>
                  <a:srgbClr val="454B64"/>
                </a:solidFill>
                <a:latin typeface="Roboto"/>
              </a:rPr>
              <a:t>döngünün</a:t>
            </a:r>
            <a:r>
              <a:rPr lang="en-US" sz="3574" dirty="0">
                <a:solidFill>
                  <a:srgbClr val="454B64"/>
                </a:solidFill>
                <a:latin typeface="Roboto"/>
              </a:rPr>
              <a:t>, </a:t>
            </a:r>
            <a:r>
              <a:rPr lang="en-US" sz="3574" dirty="0" err="1">
                <a:solidFill>
                  <a:srgbClr val="454B64"/>
                </a:solidFill>
                <a:latin typeface="Roboto"/>
              </a:rPr>
              <a:t>kişiyi</a:t>
            </a:r>
            <a:r>
              <a:rPr lang="en-US" sz="3574" dirty="0">
                <a:solidFill>
                  <a:srgbClr val="454B64"/>
                </a:solidFill>
                <a:latin typeface="Roboto"/>
              </a:rPr>
              <a:t> </a:t>
            </a:r>
            <a:r>
              <a:rPr lang="en-US" sz="3574" dirty="0" err="1">
                <a:solidFill>
                  <a:srgbClr val="454B64"/>
                </a:solidFill>
                <a:latin typeface="Roboto"/>
              </a:rPr>
              <a:t>daha</a:t>
            </a:r>
            <a:r>
              <a:rPr lang="en-US" sz="3574" dirty="0">
                <a:solidFill>
                  <a:srgbClr val="454B64"/>
                </a:solidFill>
                <a:latin typeface="Roboto"/>
              </a:rPr>
              <a:t> da </a:t>
            </a:r>
            <a:r>
              <a:rPr lang="en-US" sz="3574" dirty="0" err="1">
                <a:solidFill>
                  <a:srgbClr val="454B64"/>
                </a:solidFill>
                <a:latin typeface="Roboto"/>
              </a:rPr>
              <a:t>borçlandırarak</a:t>
            </a:r>
            <a:r>
              <a:rPr lang="en-US" sz="3574" dirty="0">
                <a:solidFill>
                  <a:srgbClr val="454B64"/>
                </a:solidFill>
                <a:latin typeface="Roboto"/>
              </a:rPr>
              <a:t> </a:t>
            </a:r>
            <a:r>
              <a:rPr lang="en-US" sz="3574" dirty="0" err="1">
                <a:solidFill>
                  <a:srgbClr val="454B64"/>
                </a:solidFill>
                <a:latin typeface="Roboto"/>
              </a:rPr>
              <a:t>sürmesi</a:t>
            </a:r>
            <a:r>
              <a:rPr lang="en-US" sz="3574" dirty="0">
                <a:solidFill>
                  <a:srgbClr val="454B64"/>
                </a:solidFill>
                <a:latin typeface="Roboto"/>
              </a:rPr>
              <a:t>.</a:t>
            </a:r>
          </a:p>
          <a:p>
            <a:pPr marL="771806" lvl="1" indent="-385903">
              <a:lnSpc>
                <a:spcPts val="5004"/>
              </a:lnSpc>
              <a:buFont typeface="Arial"/>
              <a:buChar char="•"/>
            </a:pPr>
            <a:r>
              <a:rPr lang="en-US" sz="3574" dirty="0">
                <a:solidFill>
                  <a:srgbClr val="454B64"/>
                </a:solidFill>
                <a:latin typeface="Roboto"/>
              </a:rPr>
              <a:t> </a:t>
            </a:r>
            <a:r>
              <a:rPr lang="en-US" sz="3574" dirty="0" err="1">
                <a:solidFill>
                  <a:srgbClr val="454B64"/>
                </a:solidFill>
                <a:latin typeface="Roboto"/>
              </a:rPr>
              <a:t>Genelde</a:t>
            </a:r>
            <a:r>
              <a:rPr lang="en-US" sz="3574" dirty="0">
                <a:solidFill>
                  <a:srgbClr val="454B64"/>
                </a:solidFill>
                <a:latin typeface="Roboto"/>
              </a:rPr>
              <a:t> </a:t>
            </a:r>
            <a:r>
              <a:rPr lang="en-US" sz="3574" dirty="0" err="1">
                <a:solidFill>
                  <a:srgbClr val="454B64"/>
                </a:solidFill>
                <a:latin typeface="Roboto"/>
              </a:rPr>
              <a:t>kişinin</a:t>
            </a:r>
            <a:r>
              <a:rPr lang="en-US" sz="3574" dirty="0">
                <a:solidFill>
                  <a:srgbClr val="454B64"/>
                </a:solidFill>
                <a:latin typeface="Roboto"/>
              </a:rPr>
              <a:t> </a:t>
            </a:r>
            <a:r>
              <a:rPr lang="en-US" sz="3574" dirty="0" err="1">
                <a:solidFill>
                  <a:srgbClr val="454B64"/>
                </a:solidFill>
                <a:latin typeface="Roboto"/>
              </a:rPr>
              <a:t>kendini</a:t>
            </a:r>
            <a:r>
              <a:rPr lang="en-US" sz="3574" dirty="0">
                <a:solidFill>
                  <a:srgbClr val="454B64"/>
                </a:solidFill>
                <a:latin typeface="Roboto"/>
              </a:rPr>
              <a:t> </a:t>
            </a:r>
            <a:r>
              <a:rPr lang="en-US" sz="3574" dirty="0" err="1">
                <a:solidFill>
                  <a:srgbClr val="454B64"/>
                </a:solidFill>
                <a:latin typeface="Roboto"/>
              </a:rPr>
              <a:t>depresyonda</a:t>
            </a:r>
            <a:r>
              <a:rPr lang="en-US" sz="3574" dirty="0">
                <a:solidFill>
                  <a:srgbClr val="454B64"/>
                </a:solidFill>
                <a:latin typeface="Roboto"/>
              </a:rPr>
              <a:t>, </a:t>
            </a:r>
            <a:r>
              <a:rPr lang="en-US" sz="3574" dirty="0" err="1">
                <a:solidFill>
                  <a:srgbClr val="454B64"/>
                </a:solidFill>
                <a:latin typeface="Roboto"/>
              </a:rPr>
              <a:t>yalnız</a:t>
            </a:r>
            <a:r>
              <a:rPr lang="en-US" sz="3574" dirty="0">
                <a:solidFill>
                  <a:srgbClr val="454B64"/>
                </a:solidFill>
                <a:latin typeface="Roboto"/>
              </a:rPr>
              <a:t> </a:t>
            </a:r>
            <a:r>
              <a:rPr lang="en-US" sz="3574" dirty="0" err="1">
                <a:solidFill>
                  <a:srgbClr val="454B64"/>
                </a:solidFill>
                <a:latin typeface="Roboto"/>
              </a:rPr>
              <a:t>ve</a:t>
            </a:r>
            <a:r>
              <a:rPr lang="en-US" sz="3574" dirty="0">
                <a:solidFill>
                  <a:srgbClr val="454B64"/>
                </a:solidFill>
                <a:latin typeface="Roboto"/>
              </a:rPr>
              <a:t> </a:t>
            </a:r>
            <a:r>
              <a:rPr lang="en-US" sz="3574" dirty="0" err="1">
                <a:solidFill>
                  <a:srgbClr val="454B64"/>
                </a:solidFill>
                <a:latin typeface="Roboto"/>
              </a:rPr>
              <a:t>problemleriyle</a:t>
            </a:r>
            <a:r>
              <a:rPr lang="en-US" sz="3574" dirty="0">
                <a:solidFill>
                  <a:srgbClr val="454B64"/>
                </a:solidFill>
                <a:latin typeface="Roboto"/>
              </a:rPr>
              <a:t> </a:t>
            </a:r>
            <a:r>
              <a:rPr lang="en-US" sz="3574" dirty="0" err="1">
                <a:solidFill>
                  <a:srgbClr val="454B64"/>
                </a:solidFill>
                <a:latin typeface="Roboto"/>
              </a:rPr>
              <a:t>başa</a:t>
            </a:r>
            <a:r>
              <a:rPr lang="en-US" sz="3574" dirty="0">
                <a:solidFill>
                  <a:srgbClr val="454B64"/>
                </a:solidFill>
                <a:latin typeface="Roboto"/>
              </a:rPr>
              <a:t> </a:t>
            </a:r>
            <a:r>
              <a:rPr lang="en-US" sz="3574" dirty="0" err="1">
                <a:solidFill>
                  <a:srgbClr val="454B64"/>
                </a:solidFill>
                <a:latin typeface="Roboto"/>
              </a:rPr>
              <a:t>çıkamaz</a:t>
            </a:r>
            <a:r>
              <a:rPr lang="en-US" sz="3574" dirty="0">
                <a:solidFill>
                  <a:srgbClr val="454B64"/>
                </a:solidFill>
                <a:latin typeface="Roboto"/>
              </a:rPr>
              <a:t> </a:t>
            </a:r>
            <a:r>
              <a:rPr lang="en-US" sz="3574" dirty="0" err="1">
                <a:solidFill>
                  <a:srgbClr val="454B64"/>
                </a:solidFill>
                <a:latin typeface="Roboto"/>
              </a:rPr>
              <a:t>hissettiğinde</a:t>
            </a:r>
            <a:r>
              <a:rPr lang="en-US" sz="3574" dirty="0">
                <a:solidFill>
                  <a:srgbClr val="454B64"/>
                </a:solidFill>
                <a:latin typeface="Roboto"/>
              </a:rPr>
              <a:t> </a:t>
            </a:r>
            <a:r>
              <a:rPr lang="en-US" sz="3574" dirty="0" err="1">
                <a:solidFill>
                  <a:srgbClr val="454B64"/>
                </a:solidFill>
                <a:latin typeface="Roboto"/>
              </a:rPr>
              <a:t>gittikçe</a:t>
            </a:r>
            <a:r>
              <a:rPr lang="en-US" sz="3574" dirty="0">
                <a:solidFill>
                  <a:srgbClr val="454B64"/>
                </a:solidFill>
                <a:latin typeface="Roboto"/>
              </a:rPr>
              <a:t> </a:t>
            </a:r>
            <a:r>
              <a:rPr lang="en-US" sz="3574" dirty="0" err="1">
                <a:solidFill>
                  <a:srgbClr val="454B64"/>
                </a:solidFill>
                <a:latin typeface="Roboto"/>
              </a:rPr>
              <a:t>artarak</a:t>
            </a:r>
            <a:r>
              <a:rPr lang="en-US" sz="3574" dirty="0">
                <a:solidFill>
                  <a:srgbClr val="454B64"/>
                </a:solidFill>
                <a:latin typeface="Roboto"/>
              </a:rPr>
              <a:t> </a:t>
            </a:r>
            <a:r>
              <a:rPr lang="en-US" sz="3574" dirty="0" err="1">
                <a:solidFill>
                  <a:srgbClr val="454B64"/>
                </a:solidFill>
                <a:latin typeface="Roboto"/>
              </a:rPr>
              <a:t>kontrolsüz</a:t>
            </a:r>
            <a:r>
              <a:rPr lang="en-US" sz="3574" dirty="0">
                <a:solidFill>
                  <a:srgbClr val="454B64"/>
                </a:solidFill>
                <a:latin typeface="Roboto"/>
              </a:rPr>
              <a:t> </a:t>
            </a:r>
            <a:r>
              <a:rPr lang="en-US" sz="3574" dirty="0" err="1">
                <a:solidFill>
                  <a:srgbClr val="454B64"/>
                </a:solidFill>
                <a:latin typeface="Roboto"/>
              </a:rPr>
              <a:t>alışveriş</a:t>
            </a:r>
            <a:r>
              <a:rPr lang="en-US" sz="3574" dirty="0">
                <a:solidFill>
                  <a:srgbClr val="454B64"/>
                </a:solidFill>
                <a:latin typeface="Roboto"/>
              </a:rPr>
              <a:t> </a:t>
            </a:r>
            <a:r>
              <a:rPr lang="en-US" sz="3574" dirty="0" err="1">
                <a:solidFill>
                  <a:srgbClr val="454B64"/>
                </a:solidFill>
                <a:latin typeface="Roboto"/>
              </a:rPr>
              <a:t>yapması</a:t>
            </a:r>
            <a:r>
              <a:rPr lang="en-US" sz="3574" dirty="0">
                <a:solidFill>
                  <a:srgbClr val="454B64"/>
                </a:solidFill>
                <a:latin typeface="Roboto"/>
              </a:rPr>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4EB"/>
        </a:solidFill>
        <a:effectLst/>
      </p:bgPr>
    </p:bg>
    <p:spTree>
      <p:nvGrpSpPr>
        <p:cNvPr id="1" name=""/>
        <p:cNvGrpSpPr/>
        <p:nvPr/>
      </p:nvGrpSpPr>
      <p:grpSpPr>
        <a:xfrm>
          <a:off x="0" y="0"/>
          <a:ext cx="0" cy="0"/>
          <a:chOff x="0" y="0"/>
          <a:chExt cx="0" cy="0"/>
        </a:xfrm>
      </p:grpSpPr>
      <p:sp>
        <p:nvSpPr>
          <p:cNvPr id="2" name="Freeform 2"/>
          <p:cNvSpPr/>
          <p:nvPr/>
        </p:nvSpPr>
        <p:spPr>
          <a:xfrm>
            <a:off x="17453818" y="3086100"/>
            <a:ext cx="1668364" cy="4114800"/>
          </a:xfrm>
          <a:custGeom>
            <a:avLst/>
            <a:gdLst/>
            <a:ahLst/>
            <a:cxnLst/>
            <a:rect l="l" t="t" r="r" b="b"/>
            <a:pathLst>
              <a:path w="1668364" h="4114800">
                <a:moveTo>
                  <a:pt x="0" y="0"/>
                </a:moveTo>
                <a:lnTo>
                  <a:pt x="1668364" y="0"/>
                </a:lnTo>
                <a:lnTo>
                  <a:pt x="1668364"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858607" y="3086100"/>
            <a:ext cx="1668364" cy="4114800"/>
          </a:xfrm>
          <a:custGeom>
            <a:avLst/>
            <a:gdLst/>
            <a:ahLst/>
            <a:cxnLst/>
            <a:rect l="l" t="t" r="r" b="b"/>
            <a:pathLst>
              <a:path w="1668364" h="4114800">
                <a:moveTo>
                  <a:pt x="0" y="0"/>
                </a:moveTo>
                <a:lnTo>
                  <a:pt x="1668365" y="0"/>
                </a:lnTo>
                <a:lnTo>
                  <a:pt x="1668365"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5113992" y="302492"/>
            <a:ext cx="8202696" cy="1670367"/>
          </a:xfrm>
          <a:custGeom>
            <a:avLst/>
            <a:gdLst/>
            <a:ahLst/>
            <a:cxnLst/>
            <a:rect l="l" t="t" r="r" b="b"/>
            <a:pathLst>
              <a:path w="8202696" h="1670367">
                <a:moveTo>
                  <a:pt x="0" y="0"/>
                </a:moveTo>
                <a:lnTo>
                  <a:pt x="8202696" y="0"/>
                </a:lnTo>
                <a:lnTo>
                  <a:pt x="8202696" y="1670367"/>
                </a:lnTo>
                <a:lnTo>
                  <a:pt x="0" y="167036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a:off x="631907" y="3086100"/>
            <a:ext cx="17466633" cy="3556842"/>
          </a:xfrm>
          <a:custGeom>
            <a:avLst/>
            <a:gdLst/>
            <a:ahLst/>
            <a:cxnLst/>
            <a:rect l="l" t="t" r="r" b="b"/>
            <a:pathLst>
              <a:path w="17466633" h="3556842">
                <a:moveTo>
                  <a:pt x="0" y="0"/>
                </a:moveTo>
                <a:lnTo>
                  <a:pt x="17466633" y="0"/>
                </a:lnTo>
                <a:lnTo>
                  <a:pt x="17466633" y="3556842"/>
                </a:lnTo>
                <a:lnTo>
                  <a:pt x="0" y="355684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8" name="TextBox 8"/>
          <p:cNvSpPr txBox="1"/>
          <p:nvPr/>
        </p:nvSpPr>
        <p:spPr>
          <a:xfrm>
            <a:off x="4833753" y="54842"/>
            <a:ext cx="8411595" cy="2180424"/>
          </a:xfrm>
          <a:prstGeom prst="rect">
            <a:avLst/>
          </a:prstGeom>
        </p:spPr>
        <p:txBody>
          <a:bodyPr lIns="0" tIns="0" rIns="0" bIns="0" rtlCol="0" anchor="t">
            <a:spAutoFit/>
          </a:bodyPr>
          <a:lstStyle/>
          <a:p>
            <a:pPr algn="ctr">
              <a:lnSpc>
                <a:spcPts val="17755"/>
              </a:lnSpc>
            </a:pPr>
            <a:r>
              <a:rPr lang="en-US" sz="12682">
                <a:solidFill>
                  <a:srgbClr val="454B64"/>
                </a:solidFill>
                <a:latin typeface="Just Another Hand"/>
              </a:rPr>
              <a:t>İlişki Bağımlılığı</a:t>
            </a:r>
          </a:p>
        </p:txBody>
      </p:sp>
      <p:sp>
        <p:nvSpPr>
          <p:cNvPr id="9" name="TextBox 9"/>
          <p:cNvSpPr txBox="1"/>
          <p:nvPr/>
        </p:nvSpPr>
        <p:spPr>
          <a:xfrm>
            <a:off x="1028700" y="3239360"/>
            <a:ext cx="16700047" cy="3082933"/>
          </a:xfrm>
          <a:prstGeom prst="rect">
            <a:avLst/>
          </a:prstGeom>
        </p:spPr>
        <p:txBody>
          <a:bodyPr lIns="0" tIns="0" rIns="0" bIns="0" rtlCol="0" anchor="t">
            <a:spAutoFit/>
          </a:bodyPr>
          <a:lstStyle/>
          <a:p>
            <a:pPr>
              <a:lnSpc>
                <a:spcPts val="4899"/>
              </a:lnSpc>
              <a:spcBef>
                <a:spcPct val="0"/>
              </a:spcBef>
            </a:pPr>
            <a:r>
              <a:rPr lang="en-US" sz="3499">
                <a:solidFill>
                  <a:srgbClr val="454B64"/>
                </a:solidFill>
                <a:latin typeface="Roboto"/>
              </a:rPr>
              <a:t>    Kişinin kendisini yok ettiği, kendisine zarar verdiğini bildiği, mantıksız da bulduğu halde devam etmekte ısrarcı olduğu tutkulu bir ilişki türüdür. Hem bağımlı kişiye, hem de bağımlı kılınan kişiye zarar verir. </a:t>
            </a:r>
          </a:p>
          <a:p>
            <a:pPr>
              <a:lnSpc>
                <a:spcPts val="4899"/>
              </a:lnSpc>
              <a:spcBef>
                <a:spcPct val="0"/>
              </a:spcBef>
            </a:pPr>
            <a:r>
              <a:rPr lang="en-US" sz="3499">
                <a:solidFill>
                  <a:srgbClr val="454B64"/>
                </a:solidFill>
                <a:latin typeface="Roboto"/>
              </a:rPr>
              <a:t>İlişki bağımlılığında, ilişkide tek bir kişi vardır; kişi kendi benliğini, kişiliğini yok sayar.</a:t>
            </a:r>
          </a:p>
          <a:p>
            <a:pPr>
              <a:lnSpc>
                <a:spcPts val="4899"/>
              </a:lnSpc>
              <a:spcBef>
                <a:spcPct val="0"/>
              </a:spcBef>
            </a:pPr>
            <a:r>
              <a:rPr lang="en-US" sz="3499">
                <a:solidFill>
                  <a:srgbClr val="454B64"/>
                </a:solidFill>
                <a:latin typeface="Roboto"/>
              </a:rPr>
              <a:t> </a:t>
            </a:r>
          </a:p>
        </p:txBody>
      </p:sp>
      <p:pic>
        <p:nvPicPr>
          <p:cNvPr id="10242" name="Picture 2" descr="İlişki Bağımlılığı Nedir ve Belirtileri Nelerdir?"/>
          <p:cNvPicPr>
            <a:picLocks noChangeAspect="1" noChangeArrowheads="1"/>
          </p:cNvPicPr>
          <p:nvPr/>
        </p:nvPicPr>
        <p:blipFill>
          <a:blip r:embed="rId8"/>
          <a:srcRect/>
          <a:stretch>
            <a:fillRect/>
          </a:stretch>
        </p:blipFill>
        <p:spPr bwMode="auto">
          <a:xfrm>
            <a:off x="5286348" y="6500822"/>
            <a:ext cx="7429552" cy="3500426"/>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4EB"/>
        </a:solidFill>
        <a:effectLst/>
      </p:bgPr>
    </p:bg>
    <p:spTree>
      <p:nvGrpSpPr>
        <p:cNvPr id="1" name=""/>
        <p:cNvGrpSpPr/>
        <p:nvPr/>
      </p:nvGrpSpPr>
      <p:grpSpPr>
        <a:xfrm>
          <a:off x="0" y="0"/>
          <a:ext cx="0" cy="0"/>
          <a:chOff x="0" y="0"/>
          <a:chExt cx="0" cy="0"/>
        </a:xfrm>
      </p:grpSpPr>
      <p:sp>
        <p:nvSpPr>
          <p:cNvPr id="2" name="Freeform 2"/>
          <p:cNvSpPr/>
          <p:nvPr/>
        </p:nvSpPr>
        <p:spPr>
          <a:xfrm>
            <a:off x="17453818" y="3086100"/>
            <a:ext cx="1668364" cy="4114800"/>
          </a:xfrm>
          <a:custGeom>
            <a:avLst/>
            <a:gdLst/>
            <a:ahLst/>
            <a:cxnLst/>
            <a:rect l="l" t="t" r="r" b="b"/>
            <a:pathLst>
              <a:path w="1668364" h="4114800">
                <a:moveTo>
                  <a:pt x="0" y="0"/>
                </a:moveTo>
                <a:lnTo>
                  <a:pt x="1668364" y="0"/>
                </a:lnTo>
                <a:lnTo>
                  <a:pt x="1668364"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858607" y="3086100"/>
            <a:ext cx="1668364" cy="4114800"/>
          </a:xfrm>
          <a:custGeom>
            <a:avLst/>
            <a:gdLst/>
            <a:ahLst/>
            <a:cxnLst/>
            <a:rect l="l" t="t" r="r" b="b"/>
            <a:pathLst>
              <a:path w="1668364" h="4114800">
                <a:moveTo>
                  <a:pt x="0" y="0"/>
                </a:moveTo>
                <a:lnTo>
                  <a:pt x="1668365" y="0"/>
                </a:lnTo>
                <a:lnTo>
                  <a:pt x="1668365"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5042652" y="193516"/>
            <a:ext cx="5844186" cy="1190089"/>
          </a:xfrm>
          <a:custGeom>
            <a:avLst/>
            <a:gdLst/>
            <a:ahLst/>
            <a:cxnLst/>
            <a:rect l="l" t="t" r="r" b="b"/>
            <a:pathLst>
              <a:path w="5844186" h="1190089">
                <a:moveTo>
                  <a:pt x="0" y="0"/>
                </a:moveTo>
                <a:lnTo>
                  <a:pt x="5844186" y="0"/>
                </a:lnTo>
                <a:lnTo>
                  <a:pt x="5844186" y="1190089"/>
                </a:lnTo>
                <a:lnTo>
                  <a:pt x="0" y="119008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TextBox 5"/>
          <p:cNvSpPr txBox="1"/>
          <p:nvPr/>
        </p:nvSpPr>
        <p:spPr>
          <a:xfrm>
            <a:off x="4613955" y="-6509"/>
            <a:ext cx="6272882" cy="1682107"/>
          </a:xfrm>
          <a:prstGeom prst="rect">
            <a:avLst/>
          </a:prstGeom>
        </p:spPr>
        <p:txBody>
          <a:bodyPr lIns="0" tIns="0" rIns="0" bIns="0" rtlCol="0" anchor="t">
            <a:spAutoFit/>
          </a:bodyPr>
          <a:lstStyle/>
          <a:p>
            <a:pPr algn="ctr">
              <a:lnSpc>
                <a:spcPts val="13614"/>
              </a:lnSpc>
            </a:pPr>
            <a:r>
              <a:rPr lang="en-US" sz="9724">
                <a:solidFill>
                  <a:srgbClr val="454B64"/>
                </a:solidFill>
                <a:latin typeface="Just Another Hand"/>
              </a:rPr>
              <a:t>Belirtiler</a:t>
            </a:r>
          </a:p>
        </p:txBody>
      </p:sp>
      <p:sp>
        <p:nvSpPr>
          <p:cNvPr id="6" name="TextBox 6"/>
          <p:cNvSpPr txBox="1"/>
          <p:nvPr/>
        </p:nvSpPr>
        <p:spPr>
          <a:xfrm>
            <a:off x="413807" y="1678755"/>
            <a:ext cx="17874193" cy="8264748"/>
          </a:xfrm>
          <a:prstGeom prst="rect">
            <a:avLst/>
          </a:prstGeom>
        </p:spPr>
        <p:txBody>
          <a:bodyPr lIns="0" tIns="0" rIns="0" bIns="0" rtlCol="0" anchor="t">
            <a:spAutoFit/>
          </a:bodyPr>
          <a:lstStyle/>
          <a:p>
            <a:pPr marL="708304" lvl="1" indent="-354152">
              <a:lnSpc>
                <a:spcPts val="5085"/>
              </a:lnSpc>
              <a:buFont typeface="Arial"/>
              <a:buChar char="•"/>
            </a:pPr>
            <a:r>
              <a:rPr lang="en-US" sz="3280">
                <a:solidFill>
                  <a:srgbClr val="454B64"/>
                </a:solidFill>
                <a:latin typeface="Roboto"/>
              </a:rPr>
              <a:t> Arkasında gizli bir yetersizlik duygusu barındırır; fiziksel ve zihinsel olarak yeterli olsa bile kişinin kendini yetersiz hissetmesi ve zannetmesidir. </a:t>
            </a:r>
          </a:p>
          <a:p>
            <a:pPr marL="708304" lvl="1" indent="-354152">
              <a:lnSpc>
                <a:spcPts val="5085"/>
              </a:lnSpc>
              <a:buFont typeface="Arial"/>
              <a:buChar char="•"/>
            </a:pPr>
            <a:r>
              <a:rPr lang="en-US" sz="3280">
                <a:solidFill>
                  <a:srgbClr val="454B64"/>
                </a:solidFill>
                <a:latin typeface="Roboto"/>
              </a:rPr>
              <a:t> Kişisel ihtiyaç ve arzularını yerine getirmek için bir ilişkiyi seçerek her şeyi kontrolü altına almaya çalışmak.</a:t>
            </a:r>
          </a:p>
          <a:p>
            <a:pPr marL="708304" lvl="1" indent="-354152">
              <a:lnSpc>
                <a:spcPts val="5085"/>
              </a:lnSpc>
              <a:buFont typeface="Arial"/>
              <a:buChar char="•"/>
            </a:pPr>
            <a:r>
              <a:rPr lang="en-US" sz="3280">
                <a:solidFill>
                  <a:srgbClr val="454B64"/>
                </a:solidFill>
                <a:latin typeface="Roboto"/>
              </a:rPr>
              <a:t> Karşındakine kendinden çok değer vermek.</a:t>
            </a:r>
          </a:p>
          <a:p>
            <a:pPr marL="708304" lvl="1" indent="-354152">
              <a:lnSpc>
                <a:spcPts val="5085"/>
              </a:lnSpc>
              <a:buFont typeface="Arial"/>
              <a:buChar char="•"/>
            </a:pPr>
            <a:r>
              <a:rPr lang="en-US" sz="3280">
                <a:solidFill>
                  <a:srgbClr val="454B64"/>
                </a:solidFill>
                <a:latin typeface="Roboto"/>
              </a:rPr>
              <a:t> Kendine olan güven ve saygıda eksiklik hissetmek.</a:t>
            </a:r>
          </a:p>
          <a:p>
            <a:pPr marL="708304" lvl="1" indent="-354152">
              <a:lnSpc>
                <a:spcPts val="5085"/>
              </a:lnSpc>
              <a:buFont typeface="Arial"/>
              <a:buChar char="•"/>
            </a:pPr>
            <a:r>
              <a:rPr lang="en-US" sz="3280">
                <a:solidFill>
                  <a:srgbClr val="454B64"/>
                </a:solidFill>
                <a:latin typeface="Roboto"/>
              </a:rPr>
              <a:t> İlişkisi olmadığında kendini “yarım” ve “değersiz” hissetmek. </a:t>
            </a:r>
          </a:p>
          <a:p>
            <a:pPr marL="708304" lvl="1" indent="-354152">
              <a:lnSpc>
                <a:spcPts val="5085"/>
              </a:lnSpc>
              <a:buFont typeface="Arial"/>
              <a:buChar char="•"/>
            </a:pPr>
            <a:r>
              <a:rPr lang="en-US" sz="3280">
                <a:solidFill>
                  <a:srgbClr val="454B64"/>
                </a:solidFill>
                <a:latin typeface="Roboto"/>
              </a:rPr>
              <a:t> Terk edilme korkusu ya da saplantılı bir ihtiyaç duygusu hissetmek.</a:t>
            </a:r>
          </a:p>
          <a:p>
            <a:pPr marL="708304" lvl="1" indent="-354152">
              <a:lnSpc>
                <a:spcPts val="5085"/>
              </a:lnSpc>
              <a:buFont typeface="Arial"/>
              <a:buChar char="•"/>
            </a:pPr>
            <a:r>
              <a:rPr lang="en-US" sz="3280">
                <a:solidFill>
                  <a:srgbClr val="454B64"/>
                </a:solidFill>
                <a:latin typeface="Roboto"/>
              </a:rPr>
              <a:t> Abartılı bir şekilde karşısındaki kişinin sorumluluklarını sahiplenmek.</a:t>
            </a:r>
          </a:p>
          <a:p>
            <a:pPr marL="708304" lvl="1" indent="-354152">
              <a:lnSpc>
                <a:spcPts val="5085"/>
              </a:lnSpc>
              <a:buFont typeface="Arial"/>
              <a:buChar char="•"/>
            </a:pPr>
            <a:r>
              <a:rPr lang="en-US" sz="3280">
                <a:solidFill>
                  <a:srgbClr val="454B64"/>
                </a:solidFill>
                <a:latin typeface="Roboto"/>
              </a:rPr>
              <a:t> Bedeli ne olursa olsun terk edilmemek ve reddedilmemek için elinden geleni yapmak veya ilişkileri bitirememek.</a:t>
            </a:r>
          </a:p>
          <a:p>
            <a:pPr marL="708304" lvl="1" indent="-354152">
              <a:lnSpc>
                <a:spcPts val="5085"/>
              </a:lnSpc>
              <a:buFont typeface="Arial"/>
              <a:buChar char="•"/>
            </a:pPr>
            <a:r>
              <a:rPr lang="en-US" sz="3280">
                <a:solidFill>
                  <a:srgbClr val="454B64"/>
                </a:solidFill>
                <a:latin typeface="Roboto"/>
              </a:rPr>
              <a:t> “O benim her şeyim, ben O’nsuz yapamam, O’nsuz olmayı hayal edemiyorum” gibi rasyonel olmayan düşünceler ile, yaşadığı ilişkinin bitmemesi adına devamlı kontrol halinde olmak.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4EB"/>
        </a:solidFill>
        <a:effectLst/>
      </p:bgPr>
    </p:bg>
    <p:spTree>
      <p:nvGrpSpPr>
        <p:cNvPr id="1" name=""/>
        <p:cNvGrpSpPr/>
        <p:nvPr/>
      </p:nvGrpSpPr>
      <p:grpSpPr>
        <a:xfrm>
          <a:off x="0" y="0"/>
          <a:ext cx="0" cy="0"/>
          <a:chOff x="0" y="0"/>
          <a:chExt cx="0" cy="0"/>
        </a:xfrm>
      </p:grpSpPr>
      <p:sp>
        <p:nvSpPr>
          <p:cNvPr id="2" name="Freeform 2"/>
          <p:cNvSpPr/>
          <p:nvPr/>
        </p:nvSpPr>
        <p:spPr>
          <a:xfrm>
            <a:off x="17453818" y="3086100"/>
            <a:ext cx="1668364" cy="4114800"/>
          </a:xfrm>
          <a:custGeom>
            <a:avLst/>
            <a:gdLst/>
            <a:ahLst/>
            <a:cxnLst/>
            <a:rect l="l" t="t" r="r" b="b"/>
            <a:pathLst>
              <a:path w="1668364" h="4114800">
                <a:moveTo>
                  <a:pt x="0" y="0"/>
                </a:moveTo>
                <a:lnTo>
                  <a:pt x="1668364" y="0"/>
                </a:lnTo>
                <a:lnTo>
                  <a:pt x="1668364"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858607" y="3086100"/>
            <a:ext cx="1668364" cy="4114800"/>
          </a:xfrm>
          <a:custGeom>
            <a:avLst/>
            <a:gdLst/>
            <a:ahLst/>
            <a:cxnLst/>
            <a:rect l="l" t="t" r="r" b="b"/>
            <a:pathLst>
              <a:path w="1668364" h="4114800">
                <a:moveTo>
                  <a:pt x="0" y="0"/>
                </a:moveTo>
                <a:lnTo>
                  <a:pt x="1668365" y="0"/>
                </a:lnTo>
                <a:lnTo>
                  <a:pt x="1668365"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5113992" y="457336"/>
            <a:ext cx="8202696" cy="1670367"/>
          </a:xfrm>
          <a:custGeom>
            <a:avLst/>
            <a:gdLst/>
            <a:ahLst/>
            <a:cxnLst/>
            <a:rect l="l" t="t" r="r" b="b"/>
            <a:pathLst>
              <a:path w="8202696" h="1670367">
                <a:moveTo>
                  <a:pt x="0" y="0"/>
                </a:moveTo>
                <a:lnTo>
                  <a:pt x="8202696" y="0"/>
                </a:lnTo>
                <a:lnTo>
                  <a:pt x="8202696" y="1670368"/>
                </a:lnTo>
                <a:lnTo>
                  <a:pt x="0" y="167036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TextBox 5"/>
          <p:cNvSpPr txBox="1"/>
          <p:nvPr/>
        </p:nvSpPr>
        <p:spPr>
          <a:xfrm>
            <a:off x="5273820" y="219211"/>
            <a:ext cx="7740359" cy="2066925"/>
          </a:xfrm>
          <a:prstGeom prst="rect">
            <a:avLst/>
          </a:prstGeom>
        </p:spPr>
        <p:txBody>
          <a:bodyPr lIns="0" tIns="0" rIns="0" bIns="0" rtlCol="0" anchor="t">
            <a:spAutoFit/>
          </a:bodyPr>
          <a:lstStyle/>
          <a:p>
            <a:pPr algn="ctr">
              <a:lnSpc>
                <a:spcPts val="16800"/>
              </a:lnSpc>
            </a:pPr>
            <a:r>
              <a:rPr lang="en-US" sz="12000">
                <a:solidFill>
                  <a:srgbClr val="454B64"/>
                </a:solidFill>
                <a:latin typeface="Just Another Hand"/>
              </a:rPr>
              <a:t>Kumar Bağımlılığı</a:t>
            </a:r>
          </a:p>
        </p:txBody>
      </p:sp>
      <p:sp>
        <p:nvSpPr>
          <p:cNvPr id="6" name="Freeform 6"/>
          <p:cNvSpPr/>
          <p:nvPr/>
        </p:nvSpPr>
        <p:spPr>
          <a:xfrm>
            <a:off x="951532" y="2127704"/>
            <a:ext cx="17065114" cy="3475078"/>
          </a:xfrm>
          <a:custGeom>
            <a:avLst/>
            <a:gdLst/>
            <a:ahLst/>
            <a:cxnLst/>
            <a:rect l="l" t="t" r="r" b="b"/>
            <a:pathLst>
              <a:path w="17065114" h="3475078">
                <a:moveTo>
                  <a:pt x="0" y="0"/>
                </a:moveTo>
                <a:lnTo>
                  <a:pt x="17065114" y="0"/>
                </a:lnTo>
                <a:lnTo>
                  <a:pt x="17065114" y="3475077"/>
                </a:lnTo>
                <a:lnTo>
                  <a:pt x="0" y="347507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8" name="TextBox 8"/>
          <p:cNvSpPr txBox="1"/>
          <p:nvPr/>
        </p:nvSpPr>
        <p:spPr>
          <a:xfrm>
            <a:off x="1988725" y="2413419"/>
            <a:ext cx="14990727" cy="2850740"/>
          </a:xfrm>
          <a:prstGeom prst="rect">
            <a:avLst/>
          </a:prstGeom>
        </p:spPr>
        <p:txBody>
          <a:bodyPr lIns="0" tIns="0" rIns="0" bIns="0" rtlCol="0" anchor="t">
            <a:spAutoFit/>
          </a:bodyPr>
          <a:lstStyle/>
          <a:p>
            <a:pPr algn="just">
              <a:lnSpc>
                <a:spcPts val="4572"/>
              </a:lnSpc>
              <a:spcBef>
                <a:spcPct val="0"/>
              </a:spcBef>
            </a:pPr>
            <a:r>
              <a:rPr lang="en-US" sz="3266">
                <a:solidFill>
                  <a:srgbClr val="454B64"/>
                </a:solidFill>
                <a:latin typeface="Roboto"/>
              </a:rPr>
              <a:t>   Kumar bağımlılığı; kişisel, ailevi veya mesleki hedefleri bozan, sürekli ve yineleyen, “patolojik kumar oynama davranışı” olarak adlandırılmaktadır. Patolojik kumar oynayan kişilerin çevresi de (eş, aile, arkadaş vb.) olumsuz bir şekilde etkilenmektedir. Eşinde ve çocuklarında ruhsal sorunlar, ebeveynlik görevinin ihmali, ayrılma ya da boşanmalar görülebilmektedir. </a:t>
            </a:r>
          </a:p>
        </p:txBody>
      </p:sp>
      <p:pic>
        <p:nvPicPr>
          <p:cNvPr id="8194" name="Picture 2" descr="Kumar Bağımlılığı Nedenleri Belirtileri ve Tedavisi Mentalium"/>
          <p:cNvPicPr>
            <a:picLocks noChangeAspect="1" noChangeArrowheads="1"/>
          </p:cNvPicPr>
          <p:nvPr/>
        </p:nvPicPr>
        <p:blipFill>
          <a:blip r:embed="rId8"/>
          <a:srcRect/>
          <a:stretch>
            <a:fillRect/>
          </a:stretch>
        </p:blipFill>
        <p:spPr bwMode="auto">
          <a:xfrm>
            <a:off x="5500662" y="5572128"/>
            <a:ext cx="7215238" cy="4361389"/>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4EB"/>
        </a:solidFill>
        <a:effectLst/>
      </p:bgPr>
    </p:bg>
    <p:spTree>
      <p:nvGrpSpPr>
        <p:cNvPr id="1" name=""/>
        <p:cNvGrpSpPr/>
        <p:nvPr/>
      </p:nvGrpSpPr>
      <p:grpSpPr>
        <a:xfrm>
          <a:off x="0" y="0"/>
          <a:ext cx="0" cy="0"/>
          <a:chOff x="0" y="0"/>
          <a:chExt cx="0" cy="0"/>
        </a:xfrm>
      </p:grpSpPr>
      <p:sp>
        <p:nvSpPr>
          <p:cNvPr id="2" name="Freeform 2"/>
          <p:cNvSpPr/>
          <p:nvPr/>
        </p:nvSpPr>
        <p:spPr>
          <a:xfrm>
            <a:off x="17453818" y="3086100"/>
            <a:ext cx="1668364" cy="4114800"/>
          </a:xfrm>
          <a:custGeom>
            <a:avLst/>
            <a:gdLst/>
            <a:ahLst/>
            <a:cxnLst/>
            <a:rect l="l" t="t" r="r" b="b"/>
            <a:pathLst>
              <a:path w="1668364" h="4114800">
                <a:moveTo>
                  <a:pt x="0" y="0"/>
                </a:moveTo>
                <a:lnTo>
                  <a:pt x="1668364" y="0"/>
                </a:lnTo>
                <a:lnTo>
                  <a:pt x="1668364"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858607" y="3086100"/>
            <a:ext cx="1668364" cy="4114800"/>
          </a:xfrm>
          <a:custGeom>
            <a:avLst/>
            <a:gdLst/>
            <a:ahLst/>
            <a:cxnLst/>
            <a:rect l="l" t="t" r="r" b="b"/>
            <a:pathLst>
              <a:path w="1668364" h="4114800">
                <a:moveTo>
                  <a:pt x="0" y="0"/>
                </a:moveTo>
                <a:lnTo>
                  <a:pt x="1668365" y="0"/>
                </a:lnTo>
                <a:lnTo>
                  <a:pt x="1668365"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5916824" y="283347"/>
            <a:ext cx="6713718" cy="1367157"/>
          </a:xfrm>
          <a:custGeom>
            <a:avLst/>
            <a:gdLst/>
            <a:ahLst/>
            <a:cxnLst/>
            <a:rect l="l" t="t" r="r" b="b"/>
            <a:pathLst>
              <a:path w="6713718" h="1367157">
                <a:moveTo>
                  <a:pt x="0" y="0"/>
                </a:moveTo>
                <a:lnTo>
                  <a:pt x="6713718" y="0"/>
                </a:lnTo>
                <a:lnTo>
                  <a:pt x="6713718" y="1367157"/>
                </a:lnTo>
                <a:lnTo>
                  <a:pt x="0" y="136715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TextBox 5"/>
          <p:cNvSpPr txBox="1"/>
          <p:nvPr/>
        </p:nvSpPr>
        <p:spPr>
          <a:xfrm>
            <a:off x="6039349" y="83322"/>
            <a:ext cx="6468669" cy="1728365"/>
          </a:xfrm>
          <a:prstGeom prst="rect">
            <a:avLst/>
          </a:prstGeom>
        </p:spPr>
        <p:txBody>
          <a:bodyPr lIns="0" tIns="0" rIns="0" bIns="0" rtlCol="0" anchor="t">
            <a:spAutoFit/>
          </a:bodyPr>
          <a:lstStyle/>
          <a:p>
            <a:pPr algn="ctr">
              <a:lnSpc>
                <a:spcPts val="14039"/>
              </a:lnSpc>
            </a:pPr>
            <a:r>
              <a:rPr lang="en-US" sz="10028">
                <a:solidFill>
                  <a:srgbClr val="454B64"/>
                </a:solidFill>
                <a:latin typeface="Just Another Hand"/>
              </a:rPr>
              <a:t>Belirtiler</a:t>
            </a:r>
          </a:p>
        </p:txBody>
      </p:sp>
      <p:sp>
        <p:nvSpPr>
          <p:cNvPr id="6" name="TextBox 6"/>
          <p:cNvSpPr txBox="1"/>
          <p:nvPr/>
        </p:nvSpPr>
        <p:spPr>
          <a:xfrm>
            <a:off x="451148" y="1967068"/>
            <a:ext cx="17836852" cy="8149791"/>
          </a:xfrm>
          <a:prstGeom prst="rect">
            <a:avLst/>
          </a:prstGeom>
        </p:spPr>
        <p:txBody>
          <a:bodyPr lIns="0" tIns="0" rIns="0" bIns="0" rtlCol="0" anchor="t">
            <a:spAutoFit/>
          </a:bodyPr>
          <a:lstStyle/>
          <a:p>
            <a:pPr marL="722126" lvl="1" indent="-361063">
              <a:lnSpc>
                <a:spcPts val="5017"/>
              </a:lnSpc>
              <a:buFont typeface="Arial"/>
              <a:buChar char="•"/>
            </a:pPr>
            <a:r>
              <a:rPr lang="en-US" sz="3344">
                <a:solidFill>
                  <a:srgbClr val="454B64"/>
                </a:solidFill>
                <a:latin typeface="Roboto"/>
              </a:rPr>
              <a:t> Kişinin aklında sürekli kumar oynama davranışının olması. </a:t>
            </a:r>
          </a:p>
          <a:p>
            <a:pPr marL="722126" lvl="1" indent="-361063">
              <a:lnSpc>
                <a:spcPts val="5017"/>
              </a:lnSpc>
              <a:buFont typeface="Arial"/>
              <a:buChar char="•"/>
            </a:pPr>
            <a:r>
              <a:rPr lang="en-US" sz="3344">
                <a:solidFill>
                  <a:srgbClr val="454B64"/>
                </a:solidFill>
                <a:latin typeface="Roboto"/>
              </a:rPr>
              <a:t> İstenilen heyecanı sağlayabilmek için giderek artan miktarlarda kumar oynamak.</a:t>
            </a:r>
          </a:p>
          <a:p>
            <a:pPr marL="722126" lvl="1" indent="-361063">
              <a:lnSpc>
                <a:spcPts val="5017"/>
              </a:lnSpc>
              <a:buFont typeface="Arial"/>
              <a:buChar char="•"/>
            </a:pPr>
            <a:r>
              <a:rPr lang="en-US" sz="3344">
                <a:solidFill>
                  <a:srgbClr val="454B64"/>
                </a:solidFill>
                <a:latin typeface="Roboto"/>
              </a:rPr>
              <a:t> Para kaybettikten sonra kaybettiklerini kazanmak için tekrar kumar oynamak. </a:t>
            </a:r>
            <a:r>
              <a:rPr lang="en-US" sz="3344">
                <a:solidFill>
                  <a:srgbClr val="151B32"/>
                </a:solidFill>
                <a:latin typeface="Roboto"/>
              </a:rPr>
              <a:t>“Kaybettiklerinin peşine düşme”</a:t>
            </a:r>
            <a:r>
              <a:rPr lang="en-US" sz="3344">
                <a:solidFill>
                  <a:srgbClr val="454B64"/>
                </a:solidFill>
                <a:latin typeface="Roboto"/>
              </a:rPr>
              <a:t> patolojik kumar bağımlılığının en önemli belirtilerinden biridir. </a:t>
            </a:r>
          </a:p>
          <a:p>
            <a:pPr marL="722126" lvl="1" indent="-361063">
              <a:lnSpc>
                <a:spcPts val="5017"/>
              </a:lnSpc>
              <a:buFont typeface="Arial"/>
              <a:buChar char="•"/>
            </a:pPr>
            <a:r>
              <a:rPr lang="en-US" sz="3344">
                <a:solidFill>
                  <a:srgbClr val="454B64"/>
                </a:solidFill>
                <a:latin typeface="Roboto"/>
              </a:rPr>
              <a:t> Kumar alışkanlığının seviyesini gizlemek için aile üyelerine, danışmana ve diğer kişilere yalan söylemek. </a:t>
            </a:r>
          </a:p>
          <a:p>
            <a:pPr marL="722126" lvl="1" indent="-361063">
              <a:lnSpc>
                <a:spcPts val="5017"/>
              </a:lnSpc>
              <a:buFont typeface="Arial"/>
              <a:buChar char="•"/>
            </a:pPr>
            <a:r>
              <a:rPr lang="en-US" sz="3344">
                <a:solidFill>
                  <a:srgbClr val="454B64"/>
                </a:solidFill>
                <a:latin typeface="Roboto"/>
              </a:rPr>
              <a:t> Kumar alışkanlığını finanse edebilmek için yasal olmayan işlere girişmek. </a:t>
            </a:r>
          </a:p>
          <a:p>
            <a:pPr marL="722126" lvl="1" indent="-361063">
              <a:lnSpc>
                <a:spcPts val="5017"/>
              </a:lnSpc>
              <a:buFont typeface="Arial"/>
              <a:buChar char="•"/>
            </a:pPr>
            <a:r>
              <a:rPr lang="en-US" sz="3344">
                <a:solidFill>
                  <a:srgbClr val="454B64"/>
                </a:solidFill>
                <a:latin typeface="Roboto"/>
              </a:rPr>
              <a:t> Kumar yüzünden ilişkileri, mesleğini ve eğitimsel olanakları tehlikeye atmak veya kaybetmek. </a:t>
            </a:r>
          </a:p>
          <a:p>
            <a:pPr marL="722126" lvl="1" indent="-361063">
              <a:lnSpc>
                <a:spcPts val="5017"/>
              </a:lnSpc>
              <a:buFont typeface="Arial"/>
              <a:buChar char="•"/>
            </a:pPr>
            <a:r>
              <a:rPr lang="en-US" sz="3344">
                <a:solidFill>
                  <a:srgbClr val="454B64"/>
                </a:solidFill>
                <a:latin typeface="Roboto"/>
              </a:rPr>
              <a:t> Kumar sonucunda yaşanılan mali sıkıntılardan kurtulmak için çevredeki kişilere güvenmek. </a:t>
            </a:r>
          </a:p>
          <a:p>
            <a:pPr marL="722126" lvl="1" indent="-361063">
              <a:lnSpc>
                <a:spcPts val="5017"/>
              </a:lnSpc>
              <a:buFont typeface="Arial"/>
              <a:buChar char="•"/>
            </a:pPr>
            <a:r>
              <a:rPr lang="en-US" sz="3344">
                <a:solidFill>
                  <a:srgbClr val="454B64"/>
                </a:solidFill>
                <a:latin typeface="Roboto"/>
              </a:rPr>
              <a:t> Kumar alışkanlığını kontrol edebilmek ya da kesebilmek için tekrar eden başarısız denemelerde bulunmak.</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TotalTime>
  <Words>1112</Words>
  <Application>Microsoft Office PowerPoint</Application>
  <PresentationFormat>Özel</PresentationFormat>
  <Paragraphs>74</Paragraphs>
  <Slides>15</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15</vt:i4>
      </vt:variant>
    </vt:vector>
  </HeadingPairs>
  <TitlesOfParts>
    <vt:vector size="21" baseType="lpstr">
      <vt:lpstr>Arial</vt:lpstr>
      <vt:lpstr>Comic Sans MS</vt:lpstr>
      <vt:lpstr>Roboto</vt:lpstr>
      <vt:lpstr>Just Another Hand</vt:lpstr>
      <vt:lpstr>Calibri</vt:lpstr>
      <vt:lpstr>Office Theme</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DAVRANIŞSAL BAĞIMLILIKLAR</dc:title>
  <dc:creator>SİNAN KARAKUŞ</dc:creator>
  <cp:lastModifiedBy>RAM</cp:lastModifiedBy>
  <cp:revision>8</cp:revision>
  <dcterms:created xsi:type="dcterms:W3CDTF">2006-08-16T00:00:00Z</dcterms:created>
  <dcterms:modified xsi:type="dcterms:W3CDTF">2024-01-18T11:55:56Z</dcterms:modified>
  <dc:identifier>DAF6NxMVkW0</dc:identifier>
</cp:coreProperties>
</file>